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60" r:id="rId5"/>
    <p:sldId id="259" r:id="rId6"/>
    <p:sldId id="262" r:id="rId7"/>
    <p:sldId id="263" r:id="rId8"/>
    <p:sldId id="261" r:id="rId9"/>
    <p:sldId id="267" r:id="rId10"/>
    <p:sldId id="264" r:id="rId11"/>
    <p:sldId id="265" r:id="rId12"/>
    <p:sldId id="266" r:id="rId13"/>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1" d="100"/>
          <a:sy n="81" d="100"/>
        </p:scale>
        <p:origin x="1454"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9" name="Подзаголовок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a:t>Образец подзаголовка</a:t>
            </a:r>
            <a:endParaRPr kumimoji="0" lang="en-US"/>
          </a:p>
        </p:txBody>
      </p:sp>
      <p:sp>
        <p:nvSpPr>
          <p:cNvPr id="28" name="Заголовок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ru-RU"/>
              <a:t>Образец заголовка</a:t>
            </a:r>
            <a:endParaRPr kumimoji="0" lang="en-US"/>
          </a:p>
        </p:txBody>
      </p:sp>
      <p:cxnSp>
        <p:nvCxnSpPr>
          <p:cNvPr id="8" name="Прямая соединительная линия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Прямая соединительная линия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Овал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sz="1800"/>
          </a:p>
        </p:txBody>
      </p:sp>
      <p:sp>
        <p:nvSpPr>
          <p:cNvPr id="15" name="Дата 14"/>
          <p:cNvSpPr>
            <a:spLocks noGrp="1"/>
          </p:cNvSpPr>
          <p:nvPr>
            <p:ph type="dt" sz="half" idx="10"/>
          </p:nvPr>
        </p:nvSpPr>
        <p:spPr/>
        <p:txBody>
          <a:bodyPr/>
          <a:lstStyle/>
          <a:p>
            <a:fld id="{42B92A4F-68C0-4CB4-878C-2ACDB526894B}" type="datetimeFigureOut">
              <a:rPr lang="ru-RU" smtClean="0"/>
              <a:t>14.06.2023</a:t>
            </a:fld>
            <a:endParaRPr lang="ru-RU"/>
          </a:p>
        </p:txBody>
      </p:sp>
      <p:sp>
        <p:nvSpPr>
          <p:cNvPr id="16" name="Номер слайда 15"/>
          <p:cNvSpPr>
            <a:spLocks noGrp="1"/>
          </p:cNvSpPr>
          <p:nvPr>
            <p:ph type="sldNum" sz="quarter" idx="11"/>
          </p:nvPr>
        </p:nvSpPr>
        <p:spPr/>
        <p:txBody>
          <a:bodyPr/>
          <a:lstStyle/>
          <a:p>
            <a:fld id="{E4F59487-D393-4E56-B5CA-8C051006C815}" type="slidenum">
              <a:rPr lang="ru-RU" smtClean="0"/>
              <a:t>‹#›</a:t>
            </a:fld>
            <a:endParaRPr lang="ru-RU"/>
          </a:p>
        </p:txBody>
      </p:sp>
      <p:sp>
        <p:nvSpPr>
          <p:cNvPr id="17" name="Нижний колонтитул 16"/>
          <p:cNvSpPr>
            <a:spLocks noGrp="1"/>
          </p:cNvSpPr>
          <p:nvPr>
            <p:ph type="ftr" sz="quarter" idx="12"/>
          </p:nvPr>
        </p:nvSpPr>
        <p:spPr/>
        <p:txBody>
          <a:bodyPr/>
          <a:lstStyle/>
          <a:p>
            <a:endParaRPr lang="ru-RU"/>
          </a:p>
        </p:txBody>
      </p:sp>
    </p:spTree>
    <p:extLst>
      <p:ext uri="{BB962C8B-B14F-4D97-AF65-F5344CB8AC3E}">
        <p14:creationId xmlns:p14="http://schemas.microsoft.com/office/powerpoint/2010/main" val="15266286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9" name="Объект 8"/>
          <p:cNvSpPr>
            <a:spLocks noGrp="1"/>
          </p:cNvSpPr>
          <p:nvPr>
            <p:ph idx="1"/>
          </p:nvPr>
        </p:nvSpPr>
        <p:spPr>
          <a:xfrm>
            <a:off x="457200" y="1524000"/>
            <a:ext cx="8229600" cy="4572000"/>
          </a:xfrm>
        </p:spPr>
        <p:txBody>
          <a:body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14" name="Дата 13"/>
          <p:cNvSpPr>
            <a:spLocks noGrp="1"/>
          </p:cNvSpPr>
          <p:nvPr>
            <p:ph type="dt" sz="half" idx="14"/>
          </p:nvPr>
        </p:nvSpPr>
        <p:spPr/>
        <p:txBody>
          <a:bodyPr/>
          <a:lstStyle/>
          <a:p>
            <a:fld id="{42B92A4F-68C0-4CB4-878C-2ACDB526894B}" type="datetimeFigureOut">
              <a:rPr lang="ru-RU" smtClean="0"/>
              <a:t>14.06.2023</a:t>
            </a:fld>
            <a:endParaRPr lang="ru-RU"/>
          </a:p>
        </p:txBody>
      </p:sp>
      <p:sp>
        <p:nvSpPr>
          <p:cNvPr id="15" name="Номер слайда 14"/>
          <p:cNvSpPr>
            <a:spLocks noGrp="1"/>
          </p:cNvSpPr>
          <p:nvPr>
            <p:ph type="sldNum" sz="quarter" idx="15"/>
          </p:nvPr>
        </p:nvSpPr>
        <p:spPr/>
        <p:txBody>
          <a:bodyPr/>
          <a:lstStyle>
            <a:lvl1pPr algn="ctr">
              <a:defRPr/>
            </a:lvl1pPr>
          </a:lstStyle>
          <a:p>
            <a:fld id="{E4F59487-D393-4E56-B5CA-8C051006C815}" type="slidenum">
              <a:rPr lang="ru-RU" smtClean="0"/>
              <a:t>‹#›</a:t>
            </a:fld>
            <a:endParaRPr lang="ru-RU"/>
          </a:p>
        </p:txBody>
      </p:sp>
      <p:sp>
        <p:nvSpPr>
          <p:cNvPr id="16" name="Нижний колонтитул 15"/>
          <p:cNvSpPr>
            <a:spLocks noGrp="1"/>
          </p:cNvSpPr>
          <p:nvPr>
            <p:ph type="ftr" sz="quarter" idx="16"/>
          </p:nvPr>
        </p:nvSpPr>
        <p:spPr/>
        <p:txBody>
          <a:bodyPr/>
          <a:lstStyle/>
          <a:p>
            <a:endParaRPr lang="ru-RU"/>
          </a:p>
        </p:txBody>
      </p:sp>
      <p:sp>
        <p:nvSpPr>
          <p:cNvPr id="17" name="Заголовок 16"/>
          <p:cNvSpPr>
            <a:spLocks noGrp="1"/>
          </p:cNvSpPr>
          <p:nvPr>
            <p:ph type="title"/>
          </p:nvPr>
        </p:nvSpPr>
        <p:spPr/>
        <p:txBody>
          <a:bodyPr rtlCol="0" anchor="b" anchorCtr="0"/>
          <a:lstStyle/>
          <a:p>
            <a:r>
              <a:rPr kumimoji="0" lang="ru-RU"/>
              <a:t>Образец заголовка</a:t>
            </a:r>
            <a:endParaRPr kumimoji="0" lang="en-US"/>
          </a:p>
        </p:txBody>
      </p:sp>
    </p:spTree>
    <p:extLst>
      <p:ext uri="{BB962C8B-B14F-4D97-AF65-F5344CB8AC3E}">
        <p14:creationId xmlns:p14="http://schemas.microsoft.com/office/powerpoint/2010/main" val="34110984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42B92A4F-68C0-4CB4-878C-2ACDB526894B}" type="datetimeFigureOut">
              <a:rPr lang="ru-RU" smtClean="0"/>
              <a:t>14.06.2023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4F59487-D393-4E56-B5CA-8C051006C815}" type="slidenum">
              <a:rPr lang="ru-RU" smtClean="0"/>
              <a:t>‹#›</a:t>
            </a:fld>
            <a:endParaRPr lang="ru-RU"/>
          </a:p>
        </p:txBody>
      </p:sp>
      <p:sp>
        <p:nvSpPr>
          <p:cNvPr id="2" name="Заголовок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ru-RU"/>
              <a:t>Образец заголовка</a:t>
            </a:r>
            <a:endParaRPr kumimoji="0" lang="en-US"/>
          </a:p>
        </p:txBody>
      </p:sp>
      <p:sp>
        <p:nvSpPr>
          <p:cNvPr id="3" name="Текст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a:t>Образец текста</a:t>
            </a:r>
          </a:p>
        </p:txBody>
      </p:sp>
      <p:cxnSp>
        <p:nvCxnSpPr>
          <p:cNvPr id="7" name="Прямая соединительная линия 6"/>
          <p:cNvCxnSpPr/>
          <p:nvPr/>
        </p:nvCxnSpPr>
        <p:spPr>
          <a:xfrm>
            <a:off x="685800" y="4916996"/>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577169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Дата 4"/>
          <p:cNvSpPr>
            <a:spLocks noGrp="1"/>
          </p:cNvSpPr>
          <p:nvPr>
            <p:ph type="dt" sz="half" idx="10"/>
          </p:nvPr>
        </p:nvSpPr>
        <p:spPr/>
        <p:txBody>
          <a:bodyPr/>
          <a:lstStyle/>
          <a:p>
            <a:fld id="{42B92A4F-68C0-4CB4-878C-2ACDB526894B}" type="datetimeFigureOut">
              <a:rPr lang="ru-RU" smtClean="0"/>
              <a:t>14.06.2023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E4F59487-D393-4E56-B5CA-8C051006C815}" type="slidenum">
              <a:rPr lang="ru-RU" smtClean="0"/>
              <a:t>‹#›</a:t>
            </a:fld>
            <a:endParaRPr lang="ru-RU"/>
          </a:p>
        </p:txBody>
      </p:sp>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11" name="Объект 10"/>
          <p:cNvSpPr>
            <a:spLocks noGrp="1"/>
          </p:cNvSpPr>
          <p:nvPr>
            <p:ph sz="half" idx="1"/>
          </p:nvPr>
        </p:nvSpPr>
        <p:spPr>
          <a:xfrm>
            <a:off x="457200" y="1524000"/>
            <a:ext cx="4059936" cy="4572000"/>
          </a:xfrm>
        </p:spPr>
        <p:txBody>
          <a:body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13" name="Объект 12"/>
          <p:cNvSpPr>
            <a:spLocks noGrp="1"/>
          </p:cNvSpPr>
          <p:nvPr>
            <p:ph sz="half" idx="2"/>
          </p:nvPr>
        </p:nvSpPr>
        <p:spPr>
          <a:xfrm>
            <a:off x="4648200" y="1524000"/>
            <a:ext cx="4059936" cy="4572000"/>
          </a:xfrm>
        </p:spPr>
        <p:txBody>
          <a:body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Tree>
    <p:extLst>
      <p:ext uri="{BB962C8B-B14F-4D97-AF65-F5344CB8AC3E}">
        <p14:creationId xmlns:p14="http://schemas.microsoft.com/office/powerpoint/2010/main" val="31623621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9" name="Номер слайда 8"/>
          <p:cNvSpPr>
            <a:spLocks noGrp="1"/>
          </p:cNvSpPr>
          <p:nvPr>
            <p:ph type="sldNum" sz="quarter" idx="12"/>
          </p:nvPr>
        </p:nvSpPr>
        <p:spPr/>
        <p:txBody>
          <a:bodyPr/>
          <a:lstStyle/>
          <a:p>
            <a:fld id="{E4F59487-D393-4E56-B5CA-8C051006C815}" type="slidenum">
              <a:rPr lang="ru-RU" smtClean="0"/>
              <a:t>‹#›</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7" name="Дата 6"/>
          <p:cNvSpPr>
            <a:spLocks noGrp="1"/>
          </p:cNvSpPr>
          <p:nvPr>
            <p:ph type="dt" sz="half" idx="10"/>
          </p:nvPr>
        </p:nvSpPr>
        <p:spPr/>
        <p:txBody>
          <a:bodyPr/>
          <a:lstStyle/>
          <a:p>
            <a:fld id="{42B92A4F-68C0-4CB4-878C-2ACDB526894B}" type="datetimeFigureOut">
              <a:rPr lang="ru-RU" smtClean="0"/>
              <a:t>14.06.2023</a:t>
            </a:fld>
            <a:endParaRPr lang="ru-RU"/>
          </a:p>
        </p:txBody>
      </p:sp>
      <p:sp>
        <p:nvSpPr>
          <p:cNvPr id="3" name="Текст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a:t>Образец текста</a:t>
            </a:r>
          </a:p>
        </p:txBody>
      </p:sp>
      <p:sp>
        <p:nvSpPr>
          <p:cNvPr id="32" name="Объект 31"/>
          <p:cNvSpPr>
            <a:spLocks noGrp="1"/>
          </p:cNvSpPr>
          <p:nvPr>
            <p:ph sz="half" idx="2"/>
          </p:nvPr>
        </p:nvSpPr>
        <p:spPr>
          <a:xfrm>
            <a:off x="457200" y="2201896"/>
            <a:ext cx="4038600" cy="3913632"/>
          </a:xfrm>
        </p:spPr>
        <p:txBody>
          <a:body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34" name="Объект 33"/>
          <p:cNvSpPr>
            <a:spLocks noGrp="1"/>
          </p:cNvSpPr>
          <p:nvPr>
            <p:ph sz="quarter" idx="4"/>
          </p:nvPr>
        </p:nvSpPr>
        <p:spPr>
          <a:xfrm>
            <a:off x="4649788" y="2201896"/>
            <a:ext cx="4038600" cy="3913632"/>
          </a:xfrm>
        </p:spPr>
        <p:txBody>
          <a:body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2" name="Заголовок 1"/>
          <p:cNvSpPr>
            <a:spLocks noGrp="1"/>
          </p:cNvSpPr>
          <p:nvPr>
            <p:ph type="title"/>
          </p:nvPr>
        </p:nvSpPr>
        <p:spPr>
          <a:xfrm>
            <a:off x="457200" y="155448"/>
            <a:ext cx="8229600" cy="1143000"/>
          </a:xfrm>
        </p:spPr>
        <p:txBody>
          <a:bodyPr anchor="b" anchorCtr="0"/>
          <a:lstStyle>
            <a:lvl1pPr>
              <a:defRPr/>
            </a:lvl1pPr>
          </a:lstStyle>
          <a:p>
            <a:r>
              <a:rPr kumimoji="0" lang="ru-RU"/>
              <a:t>Образец заголовка</a:t>
            </a:r>
            <a:endParaRPr kumimoji="0" lang="en-US"/>
          </a:p>
        </p:txBody>
      </p:sp>
      <p:sp>
        <p:nvSpPr>
          <p:cNvPr id="12" name="Текст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a:t>Образец текста</a:t>
            </a:r>
          </a:p>
        </p:txBody>
      </p:sp>
      <p:cxnSp>
        <p:nvCxnSpPr>
          <p:cNvPr id="10" name="Прямая соединительная линия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Прямая соединительная линия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406445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3" name="Дата 2"/>
          <p:cNvSpPr>
            <a:spLocks noGrp="1"/>
          </p:cNvSpPr>
          <p:nvPr>
            <p:ph type="dt" sz="half" idx="10"/>
          </p:nvPr>
        </p:nvSpPr>
        <p:spPr/>
        <p:txBody>
          <a:bodyPr/>
          <a:lstStyle/>
          <a:p>
            <a:fld id="{42B92A4F-68C0-4CB4-878C-2ACDB526894B}" type="datetimeFigureOut">
              <a:rPr lang="ru-RU" smtClean="0"/>
              <a:t>14.06.2023</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E4F59487-D393-4E56-B5CA-8C051006C815}" type="slidenum">
              <a:rPr lang="ru-RU" smtClean="0"/>
              <a:t>‹#›</a:t>
            </a:fld>
            <a:endParaRPr lang="ru-RU"/>
          </a:p>
        </p:txBody>
      </p:sp>
      <p:sp>
        <p:nvSpPr>
          <p:cNvPr id="2" name="Заголовок 1"/>
          <p:cNvSpPr>
            <a:spLocks noGrp="1"/>
          </p:cNvSpPr>
          <p:nvPr>
            <p:ph type="title"/>
          </p:nvPr>
        </p:nvSpPr>
        <p:spPr/>
        <p:txBody>
          <a:bodyPr/>
          <a:lstStyle/>
          <a:p>
            <a:r>
              <a:rPr kumimoji="0" lang="ru-RU"/>
              <a:t>Образец заголовка</a:t>
            </a:r>
            <a:endParaRPr kumimoji="0" lang="en-US"/>
          </a:p>
        </p:txBody>
      </p:sp>
    </p:spTree>
    <p:extLst>
      <p:ext uri="{BB962C8B-B14F-4D97-AF65-F5344CB8AC3E}">
        <p14:creationId xmlns:p14="http://schemas.microsoft.com/office/powerpoint/2010/main" val="27255875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42B92A4F-68C0-4CB4-878C-2ACDB526894B}" type="datetimeFigureOut">
              <a:rPr lang="ru-RU" smtClean="0"/>
              <a:t>14.06.2023</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E4F59487-D393-4E56-B5CA-8C051006C815}" type="slidenum">
              <a:rPr lang="ru-RU" smtClean="0"/>
              <a:t>‹#›</a:t>
            </a:fld>
            <a:endParaRPr lang="ru-RU"/>
          </a:p>
        </p:txBody>
      </p:sp>
    </p:spTree>
    <p:extLst>
      <p:ext uri="{BB962C8B-B14F-4D97-AF65-F5344CB8AC3E}">
        <p14:creationId xmlns:p14="http://schemas.microsoft.com/office/powerpoint/2010/main" val="24752917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9" name="Объект 28"/>
          <p:cNvSpPr>
            <a:spLocks noGrp="1"/>
          </p:cNvSpPr>
          <p:nvPr>
            <p:ph sz="quarter" idx="1"/>
          </p:nvPr>
        </p:nvSpPr>
        <p:spPr>
          <a:xfrm>
            <a:off x="457200" y="457200"/>
            <a:ext cx="6248400" cy="5715000"/>
          </a:xfrm>
        </p:spPr>
        <p:txBody>
          <a:body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3" name="Текст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ru-RU"/>
              <a:t>Образец текста</a:t>
            </a:r>
          </a:p>
        </p:txBody>
      </p:sp>
      <p:sp>
        <p:nvSpPr>
          <p:cNvPr id="31" name="Заголовок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ru-RU"/>
              <a:t>Образец заголовка</a:t>
            </a:r>
            <a:endParaRPr kumimoji="0" lang="en-US"/>
          </a:p>
        </p:txBody>
      </p:sp>
      <p:sp>
        <p:nvSpPr>
          <p:cNvPr id="8" name="Дата 7"/>
          <p:cNvSpPr>
            <a:spLocks noGrp="1"/>
          </p:cNvSpPr>
          <p:nvPr>
            <p:ph type="dt" sz="half" idx="14"/>
          </p:nvPr>
        </p:nvSpPr>
        <p:spPr/>
        <p:txBody>
          <a:bodyPr/>
          <a:lstStyle/>
          <a:p>
            <a:fld id="{42B92A4F-68C0-4CB4-878C-2ACDB526894B}" type="datetimeFigureOut">
              <a:rPr lang="ru-RU" smtClean="0"/>
              <a:t>14.06.2023</a:t>
            </a:fld>
            <a:endParaRPr lang="ru-RU"/>
          </a:p>
        </p:txBody>
      </p:sp>
      <p:sp>
        <p:nvSpPr>
          <p:cNvPr id="9" name="Номер слайда 8"/>
          <p:cNvSpPr>
            <a:spLocks noGrp="1"/>
          </p:cNvSpPr>
          <p:nvPr>
            <p:ph type="sldNum" sz="quarter" idx="15"/>
          </p:nvPr>
        </p:nvSpPr>
        <p:spPr/>
        <p:txBody>
          <a:bodyPr/>
          <a:lstStyle/>
          <a:p>
            <a:fld id="{E4F59487-D393-4E56-B5CA-8C051006C815}" type="slidenum">
              <a:rPr lang="ru-RU" smtClean="0"/>
              <a:t>‹#›</a:t>
            </a:fld>
            <a:endParaRPr lang="ru-RU"/>
          </a:p>
        </p:txBody>
      </p:sp>
      <p:sp>
        <p:nvSpPr>
          <p:cNvPr id="10" name="Нижний колонтитул 9"/>
          <p:cNvSpPr>
            <a:spLocks noGrp="1"/>
          </p:cNvSpPr>
          <p:nvPr>
            <p:ph type="ftr" sz="quarter" idx="16"/>
          </p:nvPr>
        </p:nvSpPr>
        <p:spPr/>
        <p:txBody>
          <a:bodyPr/>
          <a:lstStyle/>
          <a:p>
            <a:endParaRPr lang="ru-RU"/>
          </a:p>
        </p:txBody>
      </p:sp>
    </p:spTree>
    <p:extLst>
      <p:ext uri="{BB962C8B-B14F-4D97-AF65-F5344CB8AC3E}">
        <p14:creationId xmlns:p14="http://schemas.microsoft.com/office/powerpoint/2010/main" val="39405595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ru-RU"/>
              <a:t>Образец заголовка</a:t>
            </a:r>
            <a:endParaRPr kumimoji="0" lang="en-US"/>
          </a:p>
        </p:txBody>
      </p:sp>
      <p:sp>
        <p:nvSpPr>
          <p:cNvPr id="3" name="Рисунок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ru-RU"/>
              <a:t>Вставка рисунка</a:t>
            </a:r>
            <a:endParaRPr kumimoji="0" lang="en-US"/>
          </a:p>
        </p:txBody>
      </p:sp>
      <p:sp>
        <p:nvSpPr>
          <p:cNvPr id="4" name="Текст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ru-RU"/>
              <a:t>Образец текста</a:t>
            </a:r>
          </a:p>
        </p:txBody>
      </p:sp>
      <p:sp>
        <p:nvSpPr>
          <p:cNvPr id="8" name="Дата 7"/>
          <p:cNvSpPr>
            <a:spLocks noGrp="1"/>
          </p:cNvSpPr>
          <p:nvPr>
            <p:ph type="dt" sz="half" idx="10"/>
          </p:nvPr>
        </p:nvSpPr>
        <p:spPr/>
        <p:txBody>
          <a:bodyPr/>
          <a:lstStyle/>
          <a:p>
            <a:fld id="{42B92A4F-68C0-4CB4-878C-2ACDB526894B}" type="datetimeFigureOut">
              <a:rPr lang="ru-RU" smtClean="0"/>
              <a:t>14.06.2023</a:t>
            </a:fld>
            <a:endParaRPr lang="ru-RU"/>
          </a:p>
        </p:txBody>
      </p:sp>
      <p:sp>
        <p:nvSpPr>
          <p:cNvPr id="9" name="Номер слайда 8"/>
          <p:cNvSpPr>
            <a:spLocks noGrp="1"/>
          </p:cNvSpPr>
          <p:nvPr>
            <p:ph type="sldNum" sz="quarter" idx="11"/>
          </p:nvPr>
        </p:nvSpPr>
        <p:spPr/>
        <p:txBody>
          <a:bodyPr/>
          <a:lstStyle/>
          <a:p>
            <a:fld id="{E4F59487-D393-4E56-B5CA-8C051006C815}" type="slidenum">
              <a:rPr lang="ru-RU" smtClean="0"/>
              <a:t>‹#›</a:t>
            </a:fld>
            <a:endParaRPr lang="ru-RU"/>
          </a:p>
        </p:txBody>
      </p:sp>
      <p:sp>
        <p:nvSpPr>
          <p:cNvPr id="10" name="Нижний колонтитул 9"/>
          <p:cNvSpPr>
            <a:spLocks noGrp="1"/>
          </p:cNvSpPr>
          <p:nvPr>
            <p:ph type="ftr" sz="quarter" idx="12"/>
          </p:nvPr>
        </p:nvSpPr>
        <p:spPr/>
        <p:txBody>
          <a:bodyPr/>
          <a:lstStyle/>
          <a:p>
            <a:endParaRPr lang="ru-RU"/>
          </a:p>
        </p:txBody>
      </p:sp>
    </p:spTree>
    <p:extLst>
      <p:ext uri="{BB962C8B-B14F-4D97-AF65-F5344CB8AC3E}">
        <p14:creationId xmlns:p14="http://schemas.microsoft.com/office/powerpoint/2010/main" val="18671259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42B92A4F-68C0-4CB4-878C-2ACDB526894B}" type="datetimeFigureOut">
              <a:rPr lang="ru-RU" smtClean="0"/>
              <a:t>14.06.2023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4F59487-D393-4E56-B5CA-8C051006C815}" type="slidenum">
              <a:rPr lang="ru-RU" smtClean="0"/>
              <a:t>‹#›</a:t>
            </a:fld>
            <a:endParaRPr lang="ru-RU"/>
          </a:p>
        </p:txBody>
      </p:sp>
    </p:spTree>
    <p:extLst>
      <p:ext uri="{BB962C8B-B14F-4D97-AF65-F5344CB8AC3E}">
        <p14:creationId xmlns:p14="http://schemas.microsoft.com/office/powerpoint/2010/main" val="36702466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42"/>
            <a:ext cx="2057400" cy="5851525"/>
          </a:xfrm>
        </p:spPr>
        <p:txBody>
          <a:bodyPr vert="eaVert"/>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a:xfrm>
            <a:off x="457200" y="274642"/>
            <a:ext cx="6019800" cy="5851525"/>
          </a:xfrm>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42B92A4F-68C0-4CB4-878C-2ACDB526894B}" type="datetimeFigureOut">
              <a:rPr lang="ru-RU" smtClean="0"/>
              <a:t>14.06.2023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4F59487-D393-4E56-B5CA-8C051006C815}" type="slidenum">
              <a:rPr lang="ru-RU" smtClean="0"/>
              <a:t>‹#›</a:t>
            </a:fld>
            <a:endParaRPr lang="ru-RU"/>
          </a:p>
        </p:txBody>
      </p:sp>
    </p:spTree>
    <p:extLst>
      <p:ext uri="{BB962C8B-B14F-4D97-AF65-F5344CB8AC3E}">
        <p14:creationId xmlns:p14="http://schemas.microsoft.com/office/powerpoint/2010/main" val="13140851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Текст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ru-RU"/>
              <a:t>Образец текста</a:t>
            </a:r>
          </a:p>
          <a:p>
            <a:pPr lvl="1" eaLnBrk="1" latinLnBrk="0" hangingPunct="1"/>
            <a:r>
              <a:rPr kumimoji="0" lang="ru-RU"/>
              <a:t>Второй уровень</a:t>
            </a:r>
          </a:p>
          <a:p>
            <a:pPr lvl="2" eaLnBrk="1" latinLnBrk="0" hangingPunct="1"/>
            <a:r>
              <a:rPr kumimoji="0" lang="ru-RU"/>
              <a:t>Третий уровень</a:t>
            </a:r>
          </a:p>
          <a:p>
            <a:pPr lvl="3" eaLnBrk="1" latinLnBrk="0" hangingPunct="1"/>
            <a:r>
              <a:rPr kumimoji="0" lang="ru-RU"/>
              <a:t>Четвертый уровень</a:t>
            </a:r>
          </a:p>
          <a:p>
            <a:pPr lvl="4" eaLnBrk="1" latinLnBrk="0" hangingPunct="1"/>
            <a:r>
              <a:rPr kumimoji="0" lang="ru-RU"/>
              <a:t>Пятый уровень</a:t>
            </a:r>
            <a:endParaRPr kumimoji="0" lang="en-US"/>
          </a:p>
        </p:txBody>
      </p:sp>
      <p:sp>
        <p:nvSpPr>
          <p:cNvPr id="24" name="Дата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42B92A4F-68C0-4CB4-878C-2ACDB526894B}" type="datetimeFigureOut">
              <a:rPr lang="ru-RU" smtClean="0"/>
              <a:t>14.06.2023</a:t>
            </a:fld>
            <a:endParaRPr lang="ru-RU"/>
          </a:p>
        </p:txBody>
      </p:sp>
      <p:sp>
        <p:nvSpPr>
          <p:cNvPr id="10" name="Нижний колонтитул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ru-RU"/>
          </a:p>
        </p:txBody>
      </p:sp>
      <p:sp>
        <p:nvSpPr>
          <p:cNvPr id="22" name="Номер слайда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E4F59487-D393-4E56-B5CA-8C051006C815}" type="slidenum">
              <a:rPr lang="ru-RU" smtClean="0"/>
              <a:t>‹#›</a:t>
            </a:fld>
            <a:endParaRPr lang="ru-RU"/>
          </a:p>
        </p:txBody>
      </p:sp>
      <p:sp>
        <p:nvSpPr>
          <p:cNvPr id="5" name="Заголовок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ru-RU"/>
              <a:t>Образец заголовка</a:t>
            </a:r>
            <a:endParaRPr kumimoji="0" lang="en-US"/>
          </a:p>
        </p:txBody>
      </p:sp>
    </p:spTree>
    <p:extLst>
      <p:ext uri="{BB962C8B-B14F-4D97-AF65-F5344CB8AC3E}">
        <p14:creationId xmlns:p14="http://schemas.microsoft.com/office/powerpoint/2010/main" val="2772784410"/>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a:extLst>
              <a:ext uri="{FF2B5EF4-FFF2-40B4-BE49-F238E27FC236}">
                <a16:creationId xmlns:a16="http://schemas.microsoft.com/office/drawing/2014/main" id="{670260F1-4695-C054-AA84-2CDBFD7DF7EE}"/>
              </a:ext>
            </a:extLst>
          </p:cNvPr>
          <p:cNvSpPr>
            <a:spLocks noGrp="1"/>
          </p:cNvSpPr>
          <p:nvPr>
            <p:ph type="subTitle" idx="1"/>
          </p:nvPr>
        </p:nvSpPr>
        <p:spPr/>
        <p:txBody>
          <a:bodyPr/>
          <a:lstStyle/>
          <a:p>
            <a:r>
              <a:rPr lang="en-US" dirty="0" err="1"/>
              <a:t>Dmitrii</a:t>
            </a:r>
            <a:r>
              <a:rPr lang="en-US" dirty="0"/>
              <a:t> </a:t>
            </a:r>
            <a:r>
              <a:rPr lang="en-US" dirty="0" err="1"/>
              <a:t>Zelenskii</a:t>
            </a:r>
            <a:endParaRPr lang="en-US" dirty="0"/>
          </a:p>
          <a:p>
            <a:r>
              <a:rPr lang="en-US" dirty="0"/>
              <a:t>dz-zd@mail.ru</a:t>
            </a:r>
            <a:endParaRPr lang="ru-RU" dirty="0"/>
          </a:p>
        </p:txBody>
      </p:sp>
      <p:sp>
        <p:nvSpPr>
          <p:cNvPr id="2" name="Заголовок 1">
            <a:extLst>
              <a:ext uri="{FF2B5EF4-FFF2-40B4-BE49-F238E27FC236}">
                <a16:creationId xmlns:a16="http://schemas.microsoft.com/office/drawing/2014/main" id="{5E269232-4CD3-FF36-C7F4-866F8B0465DA}"/>
              </a:ext>
            </a:extLst>
          </p:cNvPr>
          <p:cNvSpPr>
            <a:spLocks noGrp="1"/>
          </p:cNvSpPr>
          <p:nvPr>
            <p:ph type="ctrTitle"/>
          </p:nvPr>
        </p:nvSpPr>
        <p:spPr/>
        <p:txBody>
          <a:bodyPr/>
          <a:lstStyle/>
          <a:p>
            <a:r>
              <a:rPr lang="en-US" dirty="0"/>
              <a:t>Phonology without cyclicity</a:t>
            </a:r>
            <a:endParaRPr lang="ru-RU" dirty="0"/>
          </a:p>
        </p:txBody>
      </p:sp>
    </p:spTree>
    <p:extLst>
      <p:ext uri="{BB962C8B-B14F-4D97-AF65-F5344CB8AC3E}">
        <p14:creationId xmlns:p14="http://schemas.microsoft.com/office/powerpoint/2010/main" val="12992638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id="{DE1CD78A-162E-3AEE-87C0-157FD92DD34A}"/>
              </a:ext>
            </a:extLst>
          </p:cNvPr>
          <p:cNvSpPr>
            <a:spLocks noGrp="1"/>
          </p:cNvSpPr>
          <p:nvPr>
            <p:ph idx="1"/>
          </p:nvPr>
        </p:nvSpPr>
        <p:spPr>
          <a:xfrm>
            <a:off x="0" y="672353"/>
            <a:ext cx="9144000" cy="6185647"/>
          </a:xfrm>
        </p:spPr>
        <p:txBody>
          <a:bodyPr>
            <a:normAutofit/>
          </a:bodyPr>
          <a:lstStyle/>
          <a:p>
            <a:r>
              <a:rPr lang="en-US" dirty="0"/>
              <a:t>It always begins with Chomsky &amp; Halle (1968), doesn’t it?..</a:t>
            </a:r>
          </a:p>
          <a:p>
            <a:r>
              <a:rPr lang="en-US" dirty="0"/>
              <a:t>“Sound Pattern of English” uses all of:</a:t>
            </a:r>
          </a:p>
          <a:p>
            <a:pPr lvl="1"/>
            <a:r>
              <a:rPr lang="en-US" dirty="0"/>
              <a:t>Boundary segments (“boundaries”) such as #, = and +;</a:t>
            </a:r>
          </a:p>
          <a:p>
            <a:pPr lvl="1"/>
            <a:r>
              <a:rPr lang="en-US" dirty="0"/>
              <a:t>Derivational cycles;</a:t>
            </a:r>
          </a:p>
          <a:p>
            <a:pPr lvl="1"/>
            <a:r>
              <a:rPr lang="en-US" dirty="0"/>
              <a:t>Availability of syntactic structure bracketing with labels</a:t>
            </a:r>
          </a:p>
          <a:p>
            <a:r>
              <a:rPr lang="en-US" dirty="0"/>
              <a:t>These things often have intersecting effects.</a:t>
            </a:r>
          </a:p>
          <a:p>
            <a:r>
              <a:rPr lang="en-US" dirty="0"/>
              <a:t>For a particularly instructive example, rules only applying across a boundary share a clear similarity with so-called Strict Cyclicity limitation suggested by </a:t>
            </a:r>
            <a:r>
              <a:rPr lang="en-US" dirty="0" err="1"/>
              <a:t>Kiparsky</a:t>
            </a:r>
            <a:r>
              <a:rPr lang="en-US" dirty="0"/>
              <a:t> (1985).</a:t>
            </a:r>
          </a:p>
          <a:p>
            <a:pPr lvl="1"/>
            <a:r>
              <a:rPr lang="en-US" dirty="0"/>
              <a:t>Putative counterexample by Rotenberg (1978, p. 18) notwithstanding: the rule quoted there counts syllables.</a:t>
            </a:r>
            <a:endParaRPr lang="ru-RU" dirty="0"/>
          </a:p>
          <a:p>
            <a:r>
              <a:rPr lang="en-US" dirty="0"/>
              <a:t>This did not go unnoticed, and boundaries were let go.</a:t>
            </a:r>
          </a:p>
          <a:p>
            <a:r>
              <a:rPr lang="en-US" dirty="0"/>
              <a:t>“[B]</a:t>
            </a:r>
            <a:r>
              <a:rPr lang="en-US" dirty="0" err="1"/>
              <a:t>oundaries</a:t>
            </a:r>
            <a:r>
              <a:rPr lang="en-US" dirty="0"/>
              <a:t> are superseded by constituency” (</a:t>
            </a:r>
            <a:r>
              <a:rPr lang="en-US" dirty="0" err="1"/>
              <a:t>Steriade</a:t>
            </a:r>
            <a:r>
              <a:rPr lang="en-US" dirty="0"/>
              <a:t> 1982, p. 13) is a common sentiment throughout 1980-ies.</a:t>
            </a:r>
          </a:p>
          <a:p>
            <a:endParaRPr lang="en-US" dirty="0"/>
          </a:p>
        </p:txBody>
      </p:sp>
      <p:sp>
        <p:nvSpPr>
          <p:cNvPr id="3" name="Заголовок 2">
            <a:extLst>
              <a:ext uri="{FF2B5EF4-FFF2-40B4-BE49-F238E27FC236}">
                <a16:creationId xmlns:a16="http://schemas.microsoft.com/office/drawing/2014/main" id="{567A1E08-4FD7-730C-DE6B-D2B84C265AD7}"/>
              </a:ext>
            </a:extLst>
          </p:cNvPr>
          <p:cNvSpPr>
            <a:spLocks noGrp="1"/>
          </p:cNvSpPr>
          <p:nvPr>
            <p:ph type="title"/>
          </p:nvPr>
        </p:nvSpPr>
        <p:spPr>
          <a:xfrm>
            <a:off x="80682" y="0"/>
            <a:ext cx="8964706" cy="762000"/>
          </a:xfrm>
        </p:spPr>
        <p:txBody>
          <a:bodyPr/>
          <a:lstStyle/>
          <a:p>
            <a:r>
              <a:rPr lang="en-US" dirty="0"/>
              <a:t>The demise of boundaries</a:t>
            </a:r>
            <a:endParaRPr lang="ru-RU" dirty="0"/>
          </a:p>
        </p:txBody>
      </p:sp>
    </p:spTree>
    <p:extLst>
      <p:ext uri="{BB962C8B-B14F-4D97-AF65-F5344CB8AC3E}">
        <p14:creationId xmlns:p14="http://schemas.microsoft.com/office/powerpoint/2010/main" val="2512326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75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75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par>
                          <p:cTn id="15" fill="hold">
                            <p:stCondLst>
                              <p:cond delay="750"/>
                            </p:stCondLst>
                            <p:childTnLst>
                              <p:par>
                                <p:cTn id="16" presetID="2" presetClass="entr" presetSubtype="4" fill="hold" grpId="0" nodeType="afterEffect">
                                  <p:stCondLst>
                                    <p:cond delay="250"/>
                                  </p:stCondLst>
                                  <p:childTnLst>
                                    <p:set>
                                      <p:cBhvr>
                                        <p:cTn id="17" dur="1" fill="hold">
                                          <p:stCondLst>
                                            <p:cond delay="0"/>
                                          </p:stCondLst>
                                        </p:cTn>
                                        <p:tgtEl>
                                          <p:spTgt spid="2">
                                            <p:txEl>
                                              <p:pRg st="2" end="2"/>
                                            </p:txEl>
                                          </p:spTgt>
                                        </p:tgtEl>
                                        <p:attrNameLst>
                                          <p:attrName>style.visibility</p:attrName>
                                        </p:attrNameLst>
                                      </p:cBhvr>
                                      <p:to>
                                        <p:strVal val="visible"/>
                                      </p:to>
                                    </p:set>
                                    <p:anim calcmode="lin" valueType="num">
                                      <p:cBhvr additive="base">
                                        <p:cTn id="18" dur="75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9" dur="75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par>
                          <p:cTn id="20" fill="hold">
                            <p:stCondLst>
                              <p:cond delay="1750"/>
                            </p:stCondLst>
                            <p:childTnLst>
                              <p:par>
                                <p:cTn id="21" presetID="2" presetClass="entr" presetSubtype="4" fill="hold" grpId="0" nodeType="afterEffect">
                                  <p:stCondLst>
                                    <p:cond delay="250"/>
                                  </p:stCondLst>
                                  <p:childTnLst>
                                    <p:set>
                                      <p:cBhvr>
                                        <p:cTn id="22" dur="1" fill="hold">
                                          <p:stCondLst>
                                            <p:cond delay="0"/>
                                          </p:stCondLst>
                                        </p:cTn>
                                        <p:tgtEl>
                                          <p:spTgt spid="2">
                                            <p:txEl>
                                              <p:pRg st="3" end="3"/>
                                            </p:txEl>
                                          </p:spTgt>
                                        </p:tgtEl>
                                        <p:attrNameLst>
                                          <p:attrName>style.visibility</p:attrName>
                                        </p:attrNameLst>
                                      </p:cBhvr>
                                      <p:to>
                                        <p:strVal val="visible"/>
                                      </p:to>
                                    </p:set>
                                    <p:anim calcmode="lin" valueType="num">
                                      <p:cBhvr additive="base">
                                        <p:cTn id="23" dur="75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4" dur="75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par>
                          <p:cTn id="25" fill="hold">
                            <p:stCondLst>
                              <p:cond delay="2750"/>
                            </p:stCondLst>
                            <p:childTnLst>
                              <p:par>
                                <p:cTn id="26" presetID="2" presetClass="entr" presetSubtype="4" fill="hold" grpId="0" nodeType="afterEffect">
                                  <p:stCondLst>
                                    <p:cond delay="250"/>
                                  </p:stCondLst>
                                  <p:childTnLst>
                                    <p:set>
                                      <p:cBhvr>
                                        <p:cTn id="27" dur="1" fill="hold">
                                          <p:stCondLst>
                                            <p:cond delay="0"/>
                                          </p:stCondLst>
                                        </p:cTn>
                                        <p:tgtEl>
                                          <p:spTgt spid="2">
                                            <p:txEl>
                                              <p:pRg st="4" end="4"/>
                                            </p:txEl>
                                          </p:spTgt>
                                        </p:tgtEl>
                                        <p:attrNameLst>
                                          <p:attrName>style.visibility</p:attrName>
                                        </p:attrNameLst>
                                      </p:cBhvr>
                                      <p:to>
                                        <p:strVal val="visible"/>
                                      </p:to>
                                    </p:set>
                                    <p:anim calcmode="lin" valueType="num">
                                      <p:cBhvr additive="base">
                                        <p:cTn id="28" dur="75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9" dur="75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grpId="0" nodeType="clickEffect">
                                  <p:stCondLst>
                                    <p:cond delay="0"/>
                                  </p:stCondLst>
                                  <p:childTnLst>
                                    <p:set>
                                      <p:cBhvr>
                                        <p:cTn id="33" dur="1" fill="hold">
                                          <p:stCondLst>
                                            <p:cond delay="0"/>
                                          </p:stCondLst>
                                        </p:cTn>
                                        <p:tgtEl>
                                          <p:spTgt spid="2">
                                            <p:txEl>
                                              <p:pRg st="5" end="5"/>
                                            </p:txEl>
                                          </p:spTgt>
                                        </p:tgtEl>
                                        <p:attrNameLst>
                                          <p:attrName>style.visibility</p:attrName>
                                        </p:attrNameLst>
                                      </p:cBhvr>
                                      <p:to>
                                        <p:strVal val="visible"/>
                                      </p:to>
                                    </p:set>
                                    <p:anim calcmode="lin" valueType="num">
                                      <p:cBhvr additive="base">
                                        <p:cTn id="34" dur="75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5" dur="75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grpId="0" nodeType="clickEffect">
                                  <p:stCondLst>
                                    <p:cond delay="0"/>
                                  </p:stCondLst>
                                  <p:childTnLst>
                                    <p:set>
                                      <p:cBhvr>
                                        <p:cTn id="39" dur="1" fill="hold">
                                          <p:stCondLst>
                                            <p:cond delay="0"/>
                                          </p:stCondLst>
                                        </p:cTn>
                                        <p:tgtEl>
                                          <p:spTgt spid="2">
                                            <p:txEl>
                                              <p:pRg st="6" end="6"/>
                                            </p:txEl>
                                          </p:spTgt>
                                        </p:tgtEl>
                                        <p:attrNameLst>
                                          <p:attrName>style.visibility</p:attrName>
                                        </p:attrNameLst>
                                      </p:cBhvr>
                                      <p:to>
                                        <p:strVal val="visible"/>
                                      </p:to>
                                    </p:set>
                                    <p:anim calcmode="lin" valueType="num">
                                      <p:cBhvr additive="base">
                                        <p:cTn id="40"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1"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4" fill="hold" grpId="0" nodeType="clickEffect">
                                  <p:stCondLst>
                                    <p:cond delay="0"/>
                                  </p:stCondLst>
                                  <p:childTnLst>
                                    <p:set>
                                      <p:cBhvr>
                                        <p:cTn id="45" dur="1" fill="hold">
                                          <p:stCondLst>
                                            <p:cond delay="0"/>
                                          </p:stCondLst>
                                        </p:cTn>
                                        <p:tgtEl>
                                          <p:spTgt spid="2">
                                            <p:txEl>
                                              <p:pRg st="7" end="7"/>
                                            </p:txEl>
                                          </p:spTgt>
                                        </p:tgtEl>
                                        <p:attrNameLst>
                                          <p:attrName>style.visibility</p:attrName>
                                        </p:attrNameLst>
                                      </p:cBhvr>
                                      <p:to>
                                        <p:strVal val="visible"/>
                                      </p:to>
                                    </p:set>
                                    <p:anim calcmode="lin" valueType="num">
                                      <p:cBhvr additive="base">
                                        <p:cTn id="46"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7"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 presetClass="entr" presetSubtype="4" fill="hold" grpId="0" nodeType="clickEffect">
                                  <p:stCondLst>
                                    <p:cond delay="0"/>
                                  </p:stCondLst>
                                  <p:childTnLst>
                                    <p:set>
                                      <p:cBhvr>
                                        <p:cTn id="51" dur="1" fill="hold">
                                          <p:stCondLst>
                                            <p:cond delay="0"/>
                                          </p:stCondLst>
                                        </p:cTn>
                                        <p:tgtEl>
                                          <p:spTgt spid="2">
                                            <p:txEl>
                                              <p:pRg st="8" end="8"/>
                                            </p:txEl>
                                          </p:spTgt>
                                        </p:tgtEl>
                                        <p:attrNameLst>
                                          <p:attrName>style.visibility</p:attrName>
                                        </p:attrNameLst>
                                      </p:cBhvr>
                                      <p:to>
                                        <p:strVal val="visible"/>
                                      </p:to>
                                    </p:set>
                                    <p:anim calcmode="lin" valueType="num">
                                      <p:cBhvr additive="base">
                                        <p:cTn id="52" dur="25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53" dur="25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2" presetClass="entr" presetSubtype="4" fill="hold" grpId="0" nodeType="clickEffect">
                                  <p:stCondLst>
                                    <p:cond delay="0"/>
                                  </p:stCondLst>
                                  <p:childTnLst>
                                    <p:set>
                                      <p:cBhvr>
                                        <p:cTn id="57" dur="1" fill="hold">
                                          <p:stCondLst>
                                            <p:cond delay="0"/>
                                          </p:stCondLst>
                                        </p:cTn>
                                        <p:tgtEl>
                                          <p:spTgt spid="2">
                                            <p:txEl>
                                              <p:pRg st="9" end="9"/>
                                            </p:txEl>
                                          </p:spTgt>
                                        </p:tgtEl>
                                        <p:attrNameLst>
                                          <p:attrName>style.visibility</p:attrName>
                                        </p:attrNameLst>
                                      </p:cBhvr>
                                      <p:to>
                                        <p:strVal val="visible"/>
                                      </p:to>
                                    </p:set>
                                    <p:anim calcmode="lin" valueType="num">
                                      <p:cBhvr additive="base">
                                        <p:cTn id="58" dur="25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59" dur="25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id="{DE1CD78A-162E-3AEE-87C0-157FD92DD34A}"/>
              </a:ext>
            </a:extLst>
          </p:cNvPr>
          <p:cNvSpPr>
            <a:spLocks noGrp="1"/>
          </p:cNvSpPr>
          <p:nvPr>
            <p:ph idx="1"/>
          </p:nvPr>
        </p:nvSpPr>
        <p:spPr>
          <a:xfrm>
            <a:off x="0" y="672353"/>
            <a:ext cx="9144000" cy="6185647"/>
          </a:xfrm>
        </p:spPr>
        <p:txBody>
          <a:bodyPr/>
          <a:lstStyle/>
          <a:p>
            <a:r>
              <a:rPr lang="en-US" dirty="0"/>
              <a:t>Direct availability of syntactic bracketing in phonology is deeply problematic itself.</a:t>
            </a:r>
          </a:p>
          <a:p>
            <a:r>
              <a:rPr lang="en-US" dirty="0"/>
              <a:t>On conceptual side, it ruins the idea of interface translation (Scheer 2008) and Chomsky’s (2000) Y-model in general.</a:t>
            </a:r>
          </a:p>
          <a:p>
            <a:r>
              <a:rPr lang="en-US" dirty="0"/>
              <a:t>On technical side, there are distortions to original structure</a:t>
            </a:r>
          </a:p>
          <a:p>
            <a:pPr lvl="1"/>
            <a:r>
              <a:rPr lang="en-US" dirty="0"/>
              <a:t>in both Distributed Morphology (DM) by Halle and Marantz (1993), which explicitly linearizes the structure at some point</a:t>
            </a:r>
          </a:p>
          <a:p>
            <a:pPr lvl="2"/>
            <a:r>
              <a:rPr lang="en-US" sz="2400" dirty="0"/>
              <a:t>(postsyntactic agreement by </a:t>
            </a:r>
            <a:r>
              <a:rPr lang="en-US" sz="2400" dirty="0" err="1"/>
              <a:t>Wurmbrand</a:t>
            </a:r>
            <a:r>
              <a:rPr lang="en-US" sz="2400" dirty="0"/>
              <a:t> (2016) being evidence that constituency does actually get erased)</a:t>
            </a:r>
          </a:p>
          <a:p>
            <a:pPr lvl="1"/>
            <a:r>
              <a:rPr lang="en-US" dirty="0"/>
              <a:t>and phrasal spell-out theories such as </a:t>
            </a:r>
            <a:r>
              <a:rPr lang="en-US" dirty="0" err="1"/>
              <a:t>Nanosyntax</a:t>
            </a:r>
            <a:r>
              <a:rPr lang="en-US" dirty="0"/>
              <a:t> (Starke 2009) or spell-out by spans (Merchant 2015)</a:t>
            </a:r>
          </a:p>
          <a:p>
            <a:r>
              <a:rPr lang="en-US" dirty="0"/>
              <a:t>Thus, we are to assume that phonology knows nothing about structure except what gets explicitly encoded at the interface.</a:t>
            </a:r>
          </a:p>
          <a:p>
            <a:r>
              <a:rPr lang="en-US" dirty="0"/>
              <a:t>But what about cycles?</a:t>
            </a:r>
            <a:endParaRPr lang="ru-RU" dirty="0"/>
          </a:p>
        </p:txBody>
      </p:sp>
      <p:sp>
        <p:nvSpPr>
          <p:cNvPr id="3" name="Заголовок 2">
            <a:extLst>
              <a:ext uri="{FF2B5EF4-FFF2-40B4-BE49-F238E27FC236}">
                <a16:creationId xmlns:a16="http://schemas.microsoft.com/office/drawing/2014/main" id="{567A1E08-4FD7-730C-DE6B-D2B84C265AD7}"/>
              </a:ext>
            </a:extLst>
          </p:cNvPr>
          <p:cNvSpPr>
            <a:spLocks noGrp="1"/>
          </p:cNvSpPr>
          <p:nvPr>
            <p:ph type="title"/>
          </p:nvPr>
        </p:nvSpPr>
        <p:spPr>
          <a:xfrm>
            <a:off x="80682" y="0"/>
            <a:ext cx="8964706" cy="762000"/>
          </a:xfrm>
        </p:spPr>
        <p:txBody>
          <a:bodyPr/>
          <a:lstStyle/>
          <a:p>
            <a:r>
              <a:rPr lang="en-US" dirty="0"/>
              <a:t>The non-availability of structure</a:t>
            </a:r>
            <a:endParaRPr lang="ru-RU" dirty="0"/>
          </a:p>
        </p:txBody>
      </p:sp>
    </p:spTree>
    <p:extLst>
      <p:ext uri="{BB962C8B-B14F-4D97-AF65-F5344CB8AC3E}">
        <p14:creationId xmlns:p14="http://schemas.microsoft.com/office/powerpoint/2010/main" val="20539899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10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75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75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75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75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par>
                          <p:cTn id="27" fill="hold">
                            <p:stCondLst>
                              <p:cond delay="750"/>
                            </p:stCondLst>
                            <p:childTnLst>
                              <p:par>
                                <p:cTn id="28" presetID="2" presetClass="entr" presetSubtype="4" fill="hold" grpId="0" nodeType="afterEffect">
                                  <p:stCondLst>
                                    <p:cond delay="0"/>
                                  </p:stCondLst>
                                  <p:childTnLst>
                                    <p:set>
                                      <p:cBhvr>
                                        <p:cTn id="29" dur="1" fill="hold">
                                          <p:stCondLst>
                                            <p:cond delay="0"/>
                                          </p:stCondLst>
                                        </p:cTn>
                                        <p:tgtEl>
                                          <p:spTgt spid="2">
                                            <p:txEl>
                                              <p:pRg st="4" end="4"/>
                                            </p:txEl>
                                          </p:spTgt>
                                        </p:tgtEl>
                                        <p:attrNameLst>
                                          <p:attrName>style.visibility</p:attrName>
                                        </p:attrNameLst>
                                      </p:cBhvr>
                                      <p:to>
                                        <p:strVal val="visible"/>
                                      </p:to>
                                    </p:set>
                                    <p:anim calcmode="lin" valueType="num">
                                      <p:cBhvr additive="base">
                                        <p:cTn id="30"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2">
                                            <p:txEl>
                                              <p:pRg st="5" end="5"/>
                                            </p:txEl>
                                          </p:spTgt>
                                        </p:tgtEl>
                                        <p:attrNameLst>
                                          <p:attrName>style.visibility</p:attrName>
                                        </p:attrNameLst>
                                      </p:cBhvr>
                                      <p:to>
                                        <p:strVal val="visible"/>
                                      </p:to>
                                    </p:set>
                                    <p:anim calcmode="lin" valueType="num">
                                      <p:cBhvr additive="base">
                                        <p:cTn id="36"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grpId="0" nodeType="clickEffect">
                                  <p:stCondLst>
                                    <p:cond delay="0"/>
                                  </p:stCondLst>
                                  <p:childTnLst>
                                    <p:set>
                                      <p:cBhvr>
                                        <p:cTn id="41" dur="1" fill="hold">
                                          <p:stCondLst>
                                            <p:cond delay="0"/>
                                          </p:stCondLst>
                                        </p:cTn>
                                        <p:tgtEl>
                                          <p:spTgt spid="2">
                                            <p:txEl>
                                              <p:pRg st="6" end="6"/>
                                            </p:txEl>
                                          </p:spTgt>
                                        </p:tgtEl>
                                        <p:attrNameLst>
                                          <p:attrName>style.visibility</p:attrName>
                                        </p:attrNameLst>
                                      </p:cBhvr>
                                      <p:to>
                                        <p:strVal val="visible"/>
                                      </p:to>
                                    </p:set>
                                    <p:anim calcmode="lin" valueType="num">
                                      <p:cBhvr additive="base">
                                        <p:cTn id="42"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3"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4" fill="hold" grpId="0" nodeType="clickEffect">
                                  <p:stCondLst>
                                    <p:cond delay="0"/>
                                  </p:stCondLst>
                                  <p:childTnLst>
                                    <p:set>
                                      <p:cBhvr>
                                        <p:cTn id="47" dur="1" fill="hold">
                                          <p:stCondLst>
                                            <p:cond delay="0"/>
                                          </p:stCondLst>
                                        </p:cTn>
                                        <p:tgtEl>
                                          <p:spTgt spid="2">
                                            <p:txEl>
                                              <p:pRg st="7" end="7"/>
                                            </p:txEl>
                                          </p:spTgt>
                                        </p:tgtEl>
                                        <p:attrNameLst>
                                          <p:attrName>style.visibility</p:attrName>
                                        </p:attrNameLst>
                                      </p:cBhvr>
                                      <p:to>
                                        <p:strVal val="visible"/>
                                      </p:to>
                                    </p:set>
                                    <p:anim calcmode="lin" valueType="num">
                                      <p:cBhvr additive="base">
                                        <p:cTn id="48" dur="25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9" dur="25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id="{DE1CD78A-162E-3AEE-87C0-157FD92DD34A}"/>
              </a:ext>
            </a:extLst>
          </p:cNvPr>
          <p:cNvSpPr>
            <a:spLocks noGrp="1"/>
          </p:cNvSpPr>
          <p:nvPr>
            <p:ph idx="1"/>
          </p:nvPr>
        </p:nvSpPr>
        <p:spPr>
          <a:xfrm>
            <a:off x="0" y="631597"/>
            <a:ext cx="9144000" cy="6226404"/>
          </a:xfrm>
        </p:spPr>
        <p:txBody>
          <a:bodyPr>
            <a:normAutofit lnSpcReduction="10000"/>
          </a:bodyPr>
          <a:lstStyle/>
          <a:p>
            <a:r>
              <a:rPr lang="en-US" dirty="0"/>
              <a:t>Goldsmith (1976) showed that cycles might not be necessary to describe English stress. This </a:t>
            </a:r>
            <a:r>
              <a:rPr lang="en-US" i="1" dirty="0"/>
              <a:t>did</a:t>
            </a:r>
            <a:r>
              <a:rPr lang="en-US" dirty="0"/>
              <a:t> mostly go unnoticed.</a:t>
            </a:r>
          </a:p>
          <a:p>
            <a:r>
              <a:rPr lang="en-US" dirty="0"/>
              <a:t>As spell-out happens phase by phase (Chomsky, 2001), (</a:t>
            </a:r>
            <a:r>
              <a:rPr lang="en-US" dirty="0" err="1"/>
              <a:t>Bošković</a:t>
            </a:r>
            <a:r>
              <a:rPr lang="en-US" dirty="0"/>
              <a:t>, 2003), one could expect that phases play a double role, being the Minimalist correspondence to both</a:t>
            </a:r>
          </a:p>
          <a:p>
            <a:pPr lvl="1"/>
            <a:r>
              <a:rPr lang="en-US" dirty="0"/>
              <a:t>Chomsky’s (1986) barriers</a:t>
            </a:r>
          </a:p>
          <a:p>
            <a:pPr lvl="1"/>
            <a:r>
              <a:rPr lang="en-US" dirty="0"/>
              <a:t>and SPE’s derivational cycles</a:t>
            </a:r>
          </a:p>
          <a:p>
            <a:r>
              <a:rPr lang="en-US" dirty="0"/>
              <a:t>However, as D’Alessandro and Scheer (2015) demonstrated, syntactic and semantic effects of phases do not align with traditional phonological cycles.</a:t>
            </a:r>
          </a:p>
          <a:p>
            <a:r>
              <a:rPr lang="en-US" dirty="0"/>
              <a:t>Their own solution is to declare that each interface decides for itself whether a given phase candidate is a phase for it, but this would predict that morphology aligns with phonology in that choice rather than with syntax, contrary to DM practice (or </a:t>
            </a:r>
            <a:r>
              <a:rPr lang="en-US" dirty="0" err="1"/>
              <a:t>Nanosyntax’s</a:t>
            </a:r>
            <a:r>
              <a:rPr lang="en-US" dirty="0"/>
              <a:t> interleaving of spell-out and syntax).</a:t>
            </a:r>
            <a:endParaRPr lang="ru-RU" dirty="0"/>
          </a:p>
          <a:p>
            <a:endParaRPr lang="en-US" dirty="0"/>
          </a:p>
        </p:txBody>
      </p:sp>
      <p:sp>
        <p:nvSpPr>
          <p:cNvPr id="3" name="Заголовок 2">
            <a:extLst>
              <a:ext uri="{FF2B5EF4-FFF2-40B4-BE49-F238E27FC236}">
                <a16:creationId xmlns:a16="http://schemas.microsoft.com/office/drawing/2014/main" id="{567A1E08-4FD7-730C-DE6B-D2B84C265AD7}"/>
              </a:ext>
            </a:extLst>
          </p:cNvPr>
          <p:cNvSpPr>
            <a:spLocks noGrp="1"/>
          </p:cNvSpPr>
          <p:nvPr>
            <p:ph type="title"/>
          </p:nvPr>
        </p:nvSpPr>
        <p:spPr>
          <a:xfrm>
            <a:off x="80682" y="0"/>
            <a:ext cx="8964706" cy="762000"/>
          </a:xfrm>
        </p:spPr>
        <p:txBody>
          <a:bodyPr/>
          <a:lstStyle/>
          <a:p>
            <a:r>
              <a:rPr lang="en-US" dirty="0"/>
              <a:t>Cycles and phases</a:t>
            </a:r>
            <a:endParaRPr lang="ru-RU" dirty="0"/>
          </a:p>
        </p:txBody>
      </p:sp>
    </p:spTree>
    <p:extLst>
      <p:ext uri="{BB962C8B-B14F-4D97-AF65-F5344CB8AC3E}">
        <p14:creationId xmlns:p14="http://schemas.microsoft.com/office/powerpoint/2010/main" val="38456521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75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75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par>
                          <p:cTn id="15" fill="hold">
                            <p:stCondLst>
                              <p:cond delay="750"/>
                            </p:stCondLst>
                            <p:childTnLst>
                              <p:par>
                                <p:cTn id="16" presetID="2" presetClass="entr" presetSubtype="4" fill="hold" grpId="0" nodeType="afterEffect">
                                  <p:stCondLst>
                                    <p:cond delay="0"/>
                                  </p:stCondLst>
                                  <p:childTnLst>
                                    <p:set>
                                      <p:cBhvr>
                                        <p:cTn id="17" dur="1" fill="hold">
                                          <p:stCondLst>
                                            <p:cond delay="0"/>
                                          </p:stCondLst>
                                        </p:cTn>
                                        <p:tgtEl>
                                          <p:spTgt spid="2">
                                            <p:txEl>
                                              <p:pRg st="2" end="2"/>
                                            </p:txEl>
                                          </p:spTgt>
                                        </p:tgtEl>
                                        <p:attrNameLst>
                                          <p:attrName>style.visibility</p:attrName>
                                        </p:attrNameLst>
                                      </p:cBhvr>
                                      <p:to>
                                        <p:strVal val="visible"/>
                                      </p:to>
                                    </p:set>
                                    <p:anim calcmode="lin" valueType="num">
                                      <p:cBhvr additive="base">
                                        <p:cTn id="18"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par>
                          <p:cTn id="20" fill="hold">
                            <p:stCondLst>
                              <p:cond delay="1250"/>
                            </p:stCondLst>
                            <p:childTnLst>
                              <p:par>
                                <p:cTn id="21" presetID="2" presetClass="entr" presetSubtype="4" fill="hold" grpId="0" nodeType="afterEffect">
                                  <p:stCondLst>
                                    <p:cond delay="0"/>
                                  </p:stCondLst>
                                  <p:childTnLst>
                                    <p:set>
                                      <p:cBhvr>
                                        <p:cTn id="22" dur="1" fill="hold">
                                          <p:stCondLst>
                                            <p:cond delay="0"/>
                                          </p:stCondLst>
                                        </p:cTn>
                                        <p:tgtEl>
                                          <p:spTgt spid="2">
                                            <p:txEl>
                                              <p:pRg st="3" end="3"/>
                                            </p:txEl>
                                          </p:spTgt>
                                        </p:tgtEl>
                                        <p:attrNameLst>
                                          <p:attrName>style.visibility</p:attrName>
                                        </p:attrNameLst>
                                      </p:cBhvr>
                                      <p:to>
                                        <p:strVal val="visible"/>
                                      </p:to>
                                    </p:set>
                                    <p:anim calcmode="lin" valueType="num">
                                      <p:cBhvr additive="base">
                                        <p:cTn id="23"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2">
                                            <p:txEl>
                                              <p:pRg st="4" end="4"/>
                                            </p:txEl>
                                          </p:spTgt>
                                        </p:tgtEl>
                                        <p:attrNameLst>
                                          <p:attrName>style.visibility</p:attrName>
                                        </p:attrNameLst>
                                      </p:cBhvr>
                                      <p:to>
                                        <p:strVal val="visible"/>
                                      </p:to>
                                    </p:set>
                                    <p:anim calcmode="lin" valueType="num">
                                      <p:cBhvr additive="base">
                                        <p:cTn id="2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2">
                                            <p:txEl>
                                              <p:pRg st="5" end="5"/>
                                            </p:txEl>
                                          </p:spTgt>
                                        </p:tgtEl>
                                        <p:attrNameLst>
                                          <p:attrName>style.visibility</p:attrName>
                                        </p:attrNameLst>
                                      </p:cBhvr>
                                      <p:to>
                                        <p:strVal val="visible"/>
                                      </p:to>
                                    </p:set>
                                    <p:anim calcmode="lin" valueType="num">
                                      <p:cBhvr additive="base">
                                        <p:cTn id="35"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id="{DE1CD78A-162E-3AEE-87C0-157FD92DD34A}"/>
              </a:ext>
            </a:extLst>
          </p:cNvPr>
          <p:cNvSpPr>
            <a:spLocks noGrp="1"/>
          </p:cNvSpPr>
          <p:nvPr>
            <p:ph idx="1"/>
          </p:nvPr>
        </p:nvSpPr>
        <p:spPr>
          <a:xfrm>
            <a:off x="0" y="672353"/>
            <a:ext cx="9144000" cy="6185647"/>
          </a:xfrm>
        </p:spPr>
        <p:txBody>
          <a:bodyPr/>
          <a:lstStyle/>
          <a:p>
            <a:r>
              <a:rPr lang="en-US" dirty="0"/>
              <a:t>Further multiplying “using constituency in phonology” solutions, various ideas of building prosodic structure off syntactic structure have been suggested (Selkirk 1984, 2005, 2011; then, notably, </a:t>
            </a:r>
            <a:r>
              <a:rPr lang="en-US" dirty="0" err="1"/>
              <a:t>Güneş</a:t>
            </a:r>
            <a:r>
              <a:rPr lang="en-US" dirty="0"/>
              <a:t> 2015, trying to bridge the more obvious incompatibilities with Distributed Morphology).</a:t>
            </a:r>
          </a:p>
          <a:p>
            <a:r>
              <a:rPr lang="en-US" dirty="0"/>
              <a:t>On conceptual level, this goes against the idea that phonology does not see hierarchical structures the way syntax does (“speaks in terms of strings, not trees”).</a:t>
            </a:r>
          </a:p>
          <a:p>
            <a:r>
              <a:rPr lang="en-US" dirty="0"/>
              <a:t>On a more technical level, there are multiple situations that look like mismatches in terms of trees but are perfectly aligned in terms of the position of the purported structure’s edges in the string (Scheer 2008).</a:t>
            </a:r>
          </a:p>
          <a:p>
            <a:r>
              <a:rPr lang="en-US" dirty="0"/>
              <a:t>Thus, prosodic structure either doesn’t exist or is built </a:t>
            </a:r>
            <a:r>
              <a:rPr lang="en-US" i="1" dirty="0"/>
              <a:t>de novo</a:t>
            </a:r>
            <a:r>
              <a:rPr lang="en-US" dirty="0"/>
              <a:t> from some linear markings in string.</a:t>
            </a:r>
            <a:endParaRPr lang="ru-RU" dirty="0"/>
          </a:p>
        </p:txBody>
      </p:sp>
      <p:sp>
        <p:nvSpPr>
          <p:cNvPr id="3" name="Заголовок 2">
            <a:extLst>
              <a:ext uri="{FF2B5EF4-FFF2-40B4-BE49-F238E27FC236}">
                <a16:creationId xmlns:a16="http://schemas.microsoft.com/office/drawing/2014/main" id="{567A1E08-4FD7-730C-DE6B-D2B84C265AD7}"/>
              </a:ext>
            </a:extLst>
          </p:cNvPr>
          <p:cNvSpPr>
            <a:spLocks noGrp="1"/>
          </p:cNvSpPr>
          <p:nvPr>
            <p:ph type="title"/>
          </p:nvPr>
        </p:nvSpPr>
        <p:spPr>
          <a:xfrm>
            <a:off x="80682" y="0"/>
            <a:ext cx="8964706" cy="762000"/>
          </a:xfrm>
        </p:spPr>
        <p:txBody>
          <a:bodyPr/>
          <a:lstStyle/>
          <a:p>
            <a:r>
              <a:rPr lang="en-US" dirty="0"/>
              <a:t>Prosodic structure?</a:t>
            </a:r>
            <a:endParaRPr lang="ru-RU" dirty="0"/>
          </a:p>
        </p:txBody>
      </p:sp>
    </p:spTree>
    <p:extLst>
      <p:ext uri="{BB962C8B-B14F-4D97-AF65-F5344CB8AC3E}">
        <p14:creationId xmlns:p14="http://schemas.microsoft.com/office/powerpoint/2010/main" val="3694524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75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75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75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75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25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25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id="{DE1CD78A-162E-3AEE-87C0-157FD92DD34A}"/>
              </a:ext>
            </a:extLst>
          </p:cNvPr>
          <p:cNvSpPr>
            <a:spLocks noGrp="1"/>
          </p:cNvSpPr>
          <p:nvPr>
            <p:ph idx="1"/>
          </p:nvPr>
        </p:nvSpPr>
        <p:spPr>
          <a:xfrm>
            <a:off x="0" y="672353"/>
            <a:ext cx="9144000" cy="6185647"/>
          </a:xfrm>
        </p:spPr>
        <p:txBody>
          <a:bodyPr>
            <a:normAutofit/>
          </a:bodyPr>
          <a:lstStyle/>
          <a:p>
            <a:r>
              <a:rPr lang="en-US" dirty="0"/>
              <a:t>At least three different boundaries, distinct from all other phonological segments, are needed: +, =, and #. (As in SPE, # is involved in creating “words” - ##-to-## sequences.)</a:t>
            </a:r>
          </a:p>
          <a:p>
            <a:r>
              <a:rPr lang="en-US" dirty="0"/>
              <a:t>This creates four natural classes, meaning that a single binary feature (allowing for +, - or unspecified) is insufficient.</a:t>
            </a:r>
          </a:p>
          <a:p>
            <a:r>
              <a:rPr lang="en-US" dirty="0"/>
              <a:t>They can, however, be reflected using two binary features: syllabicity and “word boundary” feature (WB).</a:t>
            </a:r>
          </a:p>
          <a:p>
            <a:r>
              <a:rPr lang="en-US" dirty="0"/>
              <a:t>A possible realization goes as follows:</a:t>
            </a:r>
          </a:p>
          <a:p>
            <a:pPr lvl="1"/>
            <a:r>
              <a:rPr lang="en-US" dirty="0"/>
              <a:t>All non-boundary segments (and only they) are [0WB].</a:t>
            </a:r>
          </a:p>
          <a:p>
            <a:pPr lvl="1"/>
            <a:r>
              <a:rPr lang="en-US" dirty="0"/>
              <a:t>[+WB] and [-WB] are incompatible with [+syllabic].</a:t>
            </a:r>
          </a:p>
          <a:p>
            <a:pPr lvl="1"/>
            <a:r>
              <a:rPr lang="en-US" dirty="0"/>
              <a:t>[-WB,0syllabic] is +, as it has no direct effect on syllabification.</a:t>
            </a:r>
          </a:p>
          <a:p>
            <a:pPr lvl="1"/>
            <a:r>
              <a:rPr lang="en-US" dirty="0"/>
              <a:t>[-WB,-syllabic] is =, as it effectively becomes + on melodic tiers where syllabicity is erased (such as tone or harmony).</a:t>
            </a:r>
          </a:p>
          <a:p>
            <a:pPr lvl="1"/>
            <a:r>
              <a:rPr lang="en-US" dirty="0"/>
              <a:t>[+WB,-syllabic] is #, for reasons rather obvious.</a:t>
            </a:r>
            <a:endParaRPr lang="ru-RU" dirty="0"/>
          </a:p>
        </p:txBody>
      </p:sp>
      <p:sp>
        <p:nvSpPr>
          <p:cNvPr id="3" name="Заголовок 2">
            <a:extLst>
              <a:ext uri="{FF2B5EF4-FFF2-40B4-BE49-F238E27FC236}">
                <a16:creationId xmlns:a16="http://schemas.microsoft.com/office/drawing/2014/main" id="{567A1E08-4FD7-730C-DE6B-D2B84C265AD7}"/>
              </a:ext>
            </a:extLst>
          </p:cNvPr>
          <p:cNvSpPr>
            <a:spLocks noGrp="1"/>
          </p:cNvSpPr>
          <p:nvPr>
            <p:ph type="title"/>
          </p:nvPr>
        </p:nvSpPr>
        <p:spPr>
          <a:xfrm>
            <a:off x="80682" y="0"/>
            <a:ext cx="8964706" cy="762000"/>
          </a:xfrm>
        </p:spPr>
        <p:txBody>
          <a:bodyPr/>
          <a:lstStyle/>
          <a:p>
            <a:r>
              <a:rPr lang="en-US" dirty="0"/>
              <a:t>Boundaries’ featural specification</a:t>
            </a:r>
            <a:endParaRPr lang="ru-RU" dirty="0"/>
          </a:p>
        </p:txBody>
      </p:sp>
    </p:spTree>
    <p:extLst>
      <p:ext uri="{BB962C8B-B14F-4D97-AF65-F5344CB8AC3E}">
        <p14:creationId xmlns:p14="http://schemas.microsoft.com/office/powerpoint/2010/main" val="27678512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75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75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75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75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par>
                          <p:cTn id="27" fill="hold">
                            <p:stCondLst>
                              <p:cond delay="500"/>
                            </p:stCondLst>
                            <p:childTnLst>
                              <p:par>
                                <p:cTn id="28" presetID="2" presetClass="entr" presetSubtype="4" fill="hold" grpId="0" nodeType="afterEffect">
                                  <p:stCondLst>
                                    <p:cond delay="250"/>
                                  </p:stCondLst>
                                  <p:childTnLst>
                                    <p:set>
                                      <p:cBhvr>
                                        <p:cTn id="29" dur="1" fill="hold">
                                          <p:stCondLst>
                                            <p:cond delay="0"/>
                                          </p:stCondLst>
                                        </p:cTn>
                                        <p:tgtEl>
                                          <p:spTgt spid="2">
                                            <p:txEl>
                                              <p:pRg st="4" end="4"/>
                                            </p:txEl>
                                          </p:spTgt>
                                        </p:tgtEl>
                                        <p:attrNameLst>
                                          <p:attrName>style.visibility</p:attrName>
                                        </p:attrNameLst>
                                      </p:cBhvr>
                                      <p:to>
                                        <p:strVal val="visible"/>
                                      </p:to>
                                    </p:set>
                                    <p:anim calcmode="lin" valueType="num">
                                      <p:cBhvr additive="base">
                                        <p:cTn id="30"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par>
                          <p:cTn id="32" fill="hold">
                            <p:stCondLst>
                              <p:cond delay="1250"/>
                            </p:stCondLst>
                            <p:childTnLst>
                              <p:par>
                                <p:cTn id="33" presetID="2" presetClass="entr" presetSubtype="4" fill="hold" grpId="0" nodeType="afterEffect">
                                  <p:stCondLst>
                                    <p:cond delay="250"/>
                                  </p:stCondLst>
                                  <p:childTnLst>
                                    <p:set>
                                      <p:cBhvr>
                                        <p:cTn id="34" dur="1" fill="hold">
                                          <p:stCondLst>
                                            <p:cond delay="0"/>
                                          </p:stCondLst>
                                        </p:cTn>
                                        <p:tgtEl>
                                          <p:spTgt spid="2">
                                            <p:txEl>
                                              <p:pRg st="5" end="5"/>
                                            </p:txEl>
                                          </p:spTgt>
                                        </p:tgtEl>
                                        <p:attrNameLst>
                                          <p:attrName>style.visibility</p:attrName>
                                        </p:attrNameLst>
                                      </p:cBhvr>
                                      <p:to>
                                        <p:strVal val="visible"/>
                                      </p:to>
                                    </p:set>
                                    <p:anim calcmode="lin" valueType="num">
                                      <p:cBhvr additive="base">
                                        <p:cTn id="35"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par>
                          <p:cTn id="37" fill="hold">
                            <p:stCondLst>
                              <p:cond delay="2000"/>
                            </p:stCondLst>
                            <p:childTnLst>
                              <p:par>
                                <p:cTn id="38" presetID="2" presetClass="entr" presetSubtype="4" fill="hold" grpId="0" nodeType="afterEffect">
                                  <p:stCondLst>
                                    <p:cond delay="250"/>
                                  </p:stCondLst>
                                  <p:childTnLst>
                                    <p:set>
                                      <p:cBhvr>
                                        <p:cTn id="39" dur="1" fill="hold">
                                          <p:stCondLst>
                                            <p:cond delay="0"/>
                                          </p:stCondLst>
                                        </p:cTn>
                                        <p:tgtEl>
                                          <p:spTgt spid="2">
                                            <p:txEl>
                                              <p:pRg st="6" end="6"/>
                                            </p:txEl>
                                          </p:spTgt>
                                        </p:tgtEl>
                                        <p:attrNameLst>
                                          <p:attrName>style.visibility</p:attrName>
                                        </p:attrNameLst>
                                      </p:cBhvr>
                                      <p:to>
                                        <p:strVal val="visible"/>
                                      </p:to>
                                    </p:set>
                                    <p:anim calcmode="lin" valueType="num">
                                      <p:cBhvr additive="base">
                                        <p:cTn id="40"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1"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par>
                          <p:cTn id="42" fill="hold">
                            <p:stCondLst>
                              <p:cond delay="2750"/>
                            </p:stCondLst>
                            <p:childTnLst>
                              <p:par>
                                <p:cTn id="43" presetID="2" presetClass="entr" presetSubtype="4" fill="hold" grpId="0" nodeType="afterEffect">
                                  <p:stCondLst>
                                    <p:cond delay="250"/>
                                  </p:stCondLst>
                                  <p:childTnLst>
                                    <p:set>
                                      <p:cBhvr>
                                        <p:cTn id="44" dur="1" fill="hold">
                                          <p:stCondLst>
                                            <p:cond delay="0"/>
                                          </p:stCondLst>
                                        </p:cTn>
                                        <p:tgtEl>
                                          <p:spTgt spid="2">
                                            <p:txEl>
                                              <p:pRg st="7" end="7"/>
                                            </p:txEl>
                                          </p:spTgt>
                                        </p:tgtEl>
                                        <p:attrNameLst>
                                          <p:attrName>style.visibility</p:attrName>
                                        </p:attrNameLst>
                                      </p:cBhvr>
                                      <p:to>
                                        <p:strVal val="visible"/>
                                      </p:to>
                                    </p:set>
                                    <p:anim calcmode="lin" valueType="num">
                                      <p:cBhvr additive="base">
                                        <p:cTn id="45" dur="25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6" dur="25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par>
                          <p:cTn id="47" fill="hold">
                            <p:stCondLst>
                              <p:cond delay="3250"/>
                            </p:stCondLst>
                            <p:childTnLst>
                              <p:par>
                                <p:cTn id="48" presetID="2" presetClass="entr" presetSubtype="4" fill="hold" grpId="0" nodeType="afterEffect">
                                  <p:stCondLst>
                                    <p:cond delay="250"/>
                                  </p:stCondLst>
                                  <p:childTnLst>
                                    <p:set>
                                      <p:cBhvr>
                                        <p:cTn id="49" dur="1" fill="hold">
                                          <p:stCondLst>
                                            <p:cond delay="0"/>
                                          </p:stCondLst>
                                        </p:cTn>
                                        <p:tgtEl>
                                          <p:spTgt spid="2">
                                            <p:txEl>
                                              <p:pRg st="8" end="8"/>
                                            </p:txEl>
                                          </p:spTgt>
                                        </p:tgtEl>
                                        <p:attrNameLst>
                                          <p:attrName>style.visibility</p:attrName>
                                        </p:attrNameLst>
                                      </p:cBhvr>
                                      <p:to>
                                        <p:strVal val="visible"/>
                                      </p:to>
                                    </p:set>
                                    <p:anim calcmode="lin" valueType="num">
                                      <p:cBhvr additive="base">
                                        <p:cTn id="50" dur="25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51" dur="25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id="{DE1CD78A-162E-3AEE-87C0-157FD92DD34A}"/>
              </a:ext>
            </a:extLst>
          </p:cNvPr>
          <p:cNvSpPr>
            <a:spLocks noGrp="1"/>
          </p:cNvSpPr>
          <p:nvPr>
            <p:ph idx="1"/>
          </p:nvPr>
        </p:nvSpPr>
        <p:spPr>
          <a:xfrm>
            <a:off x="0" y="672353"/>
            <a:ext cx="9144000" cy="6185647"/>
          </a:xfrm>
        </p:spPr>
        <p:txBody>
          <a:bodyPr/>
          <a:lstStyle/>
          <a:p>
            <a:r>
              <a:rPr lang="en-US" dirty="0"/>
              <a:t>Scheer (2008) objects that signs like #, = and + are diacritics – that is, they encode information that is not phonological.</a:t>
            </a:r>
          </a:p>
          <a:p>
            <a:r>
              <a:rPr lang="en-US" dirty="0"/>
              <a:t>However, with correct featural specification the problem is alleviated.</a:t>
            </a:r>
          </a:p>
          <a:p>
            <a:r>
              <a:rPr lang="en-US" dirty="0"/>
              <a:t>“Word” is itself a phonological notion rather than syntactic or morphological (attempts at a coherent definition there failed, cf., e.g., Marantz (1997, 2001)), thus “word boundary” feature is also phonological, akin to syllabicity.</a:t>
            </a:r>
          </a:p>
          <a:p>
            <a:r>
              <a:rPr lang="en-US" dirty="0"/>
              <a:t>And the other feature, syllabicity, is obviously phonological.</a:t>
            </a:r>
          </a:p>
          <a:p>
            <a:r>
              <a:rPr lang="en-US" dirty="0"/>
              <a:t>This does presuppose binary features rather than privative, which I believe to be justified for independent reasons; however, a modification in terms of Element Theory is possible if desired, as long as the key insight that a C-like feature plays different role in different boundaries is kept.</a:t>
            </a:r>
          </a:p>
        </p:txBody>
      </p:sp>
      <p:sp>
        <p:nvSpPr>
          <p:cNvPr id="3" name="Заголовок 2">
            <a:extLst>
              <a:ext uri="{FF2B5EF4-FFF2-40B4-BE49-F238E27FC236}">
                <a16:creationId xmlns:a16="http://schemas.microsoft.com/office/drawing/2014/main" id="{567A1E08-4FD7-730C-DE6B-D2B84C265AD7}"/>
              </a:ext>
            </a:extLst>
          </p:cNvPr>
          <p:cNvSpPr>
            <a:spLocks noGrp="1"/>
          </p:cNvSpPr>
          <p:nvPr>
            <p:ph type="title"/>
          </p:nvPr>
        </p:nvSpPr>
        <p:spPr>
          <a:xfrm>
            <a:off x="80682" y="0"/>
            <a:ext cx="8964706" cy="762000"/>
          </a:xfrm>
        </p:spPr>
        <p:txBody>
          <a:bodyPr/>
          <a:lstStyle/>
          <a:p>
            <a:r>
              <a:rPr lang="en-US" dirty="0"/>
              <a:t>But aren’t boundaries a “diacritic”?</a:t>
            </a:r>
            <a:endParaRPr lang="ru-RU" dirty="0"/>
          </a:p>
        </p:txBody>
      </p:sp>
    </p:spTree>
    <p:extLst>
      <p:ext uri="{BB962C8B-B14F-4D97-AF65-F5344CB8AC3E}">
        <p14:creationId xmlns:p14="http://schemas.microsoft.com/office/powerpoint/2010/main" val="717853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10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75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75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id="{DE1CD78A-162E-3AEE-87C0-157FD92DD34A}"/>
              </a:ext>
            </a:extLst>
          </p:cNvPr>
          <p:cNvSpPr>
            <a:spLocks noGrp="1"/>
          </p:cNvSpPr>
          <p:nvPr>
            <p:ph idx="1"/>
          </p:nvPr>
        </p:nvSpPr>
        <p:spPr>
          <a:xfrm>
            <a:off x="0" y="672353"/>
            <a:ext cx="9144000" cy="6185647"/>
          </a:xfrm>
        </p:spPr>
        <p:txBody>
          <a:bodyPr>
            <a:normAutofit/>
          </a:bodyPr>
          <a:lstStyle/>
          <a:p>
            <a:r>
              <a:rPr lang="en-US" dirty="0"/>
              <a:t>Binary features suggest that there should be a fourth boundary (namely, [+WB,0syllabic]).</a:t>
            </a:r>
          </a:p>
          <a:p>
            <a:r>
              <a:rPr lang="en-US" dirty="0"/>
              <a:t>Similarly, at least a version of Element theory suggests five boundaries ([</a:t>
            </a:r>
            <a:r>
              <a:rPr lang="en-US" u="sng" dirty="0"/>
              <a:t>C</a:t>
            </a:r>
            <a:r>
              <a:rPr lang="en-US" dirty="0"/>
              <a:t>,WB], [</a:t>
            </a:r>
            <a:r>
              <a:rPr lang="en-US" u="sng" dirty="0"/>
              <a:t>WB</a:t>
            </a:r>
            <a:r>
              <a:rPr lang="en-US" dirty="0"/>
              <a:t>,C], [</a:t>
            </a:r>
            <a:r>
              <a:rPr lang="en-US" u="sng" dirty="0"/>
              <a:t>WB</a:t>
            </a:r>
            <a:r>
              <a:rPr lang="en-US" dirty="0"/>
              <a:t>],[_,WB], and [_,WB,C])</a:t>
            </a:r>
          </a:p>
          <a:p>
            <a:r>
              <a:rPr lang="en-US" dirty="0"/>
              <a:t>I have indeed used the fourth logical possibility to build feet in Finnish (and assign stress to first syllable of each foot, with first stress being primary) with a boundary segment |.</a:t>
            </a:r>
          </a:p>
          <a:p>
            <a:r>
              <a:rPr lang="en-US" dirty="0"/>
              <a:t>This, however, becomes highly dependent on one’s theory of syllabic structure or its Government Phonology equivalents.</a:t>
            </a:r>
          </a:p>
          <a:p>
            <a:r>
              <a:rPr lang="en-US" dirty="0"/>
              <a:t>Since the primary focus of my investigations (and, arguably, the classical object of phonological studies more generally until recently) has been melodic alternations, with syllabic structure or its equivalents merely as conditioning factors, I leave this point up for discussion (even more so than others).</a:t>
            </a:r>
            <a:endParaRPr lang="ru-RU" dirty="0"/>
          </a:p>
        </p:txBody>
      </p:sp>
      <p:sp>
        <p:nvSpPr>
          <p:cNvPr id="3" name="Заголовок 2">
            <a:extLst>
              <a:ext uri="{FF2B5EF4-FFF2-40B4-BE49-F238E27FC236}">
                <a16:creationId xmlns:a16="http://schemas.microsoft.com/office/drawing/2014/main" id="{567A1E08-4FD7-730C-DE6B-D2B84C265AD7}"/>
              </a:ext>
            </a:extLst>
          </p:cNvPr>
          <p:cNvSpPr>
            <a:spLocks noGrp="1"/>
          </p:cNvSpPr>
          <p:nvPr>
            <p:ph type="title"/>
          </p:nvPr>
        </p:nvSpPr>
        <p:spPr>
          <a:xfrm>
            <a:off x="80682" y="0"/>
            <a:ext cx="8964706" cy="762000"/>
          </a:xfrm>
        </p:spPr>
        <p:txBody>
          <a:bodyPr/>
          <a:lstStyle/>
          <a:p>
            <a:r>
              <a:rPr lang="en-US" dirty="0"/>
              <a:t>More boundaries?</a:t>
            </a:r>
            <a:endParaRPr lang="ru-RU" dirty="0"/>
          </a:p>
        </p:txBody>
      </p:sp>
    </p:spTree>
    <p:extLst>
      <p:ext uri="{BB962C8B-B14F-4D97-AF65-F5344CB8AC3E}">
        <p14:creationId xmlns:p14="http://schemas.microsoft.com/office/powerpoint/2010/main" val="10557435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10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75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75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75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75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id="{DE1CD78A-162E-3AEE-87C0-157FD92DD34A}"/>
              </a:ext>
            </a:extLst>
          </p:cNvPr>
          <p:cNvSpPr>
            <a:spLocks noGrp="1"/>
          </p:cNvSpPr>
          <p:nvPr>
            <p:ph idx="1"/>
          </p:nvPr>
        </p:nvSpPr>
        <p:spPr>
          <a:xfrm>
            <a:off x="0" y="672353"/>
            <a:ext cx="9144000" cy="6185647"/>
          </a:xfrm>
        </p:spPr>
        <p:txBody>
          <a:bodyPr>
            <a:normAutofit/>
          </a:bodyPr>
          <a:lstStyle/>
          <a:p>
            <a:r>
              <a:rPr lang="en-US" dirty="0"/>
              <a:t>Indeed, one of the main arguments for using cycles comes from stress assignment and/or syllabification, which purportedly require cycles (but cf. Goldsmith (1976)).</a:t>
            </a:r>
          </a:p>
          <a:p>
            <a:r>
              <a:rPr lang="en-US" dirty="0"/>
              <a:t>However, we have an example of a strong stress-assignment theory that does not require cycles or an equivalent thereof: </a:t>
            </a:r>
            <a:r>
              <a:rPr lang="en-US" dirty="0" err="1"/>
              <a:t>Zaliznyak’s</a:t>
            </a:r>
            <a:r>
              <a:rPr lang="en-US" dirty="0"/>
              <a:t> (2010) treatment of Russian stress.</a:t>
            </a:r>
          </a:p>
          <a:p>
            <a:r>
              <a:rPr lang="en-US" dirty="0"/>
              <a:t>It employs prima-facie diacritic markings on morphemes to describe their </a:t>
            </a:r>
            <a:r>
              <a:rPr lang="en-US" dirty="0" err="1"/>
              <a:t>behaviour</a:t>
            </a:r>
            <a:r>
              <a:rPr lang="en-US" dirty="0"/>
              <a:t> when they combine, but these can arguably be replaced by an </a:t>
            </a:r>
            <a:r>
              <a:rPr lang="en-US" dirty="0" err="1"/>
              <a:t>autosegmental</a:t>
            </a:r>
            <a:r>
              <a:rPr lang="en-US" dirty="0"/>
              <a:t> representation of stress – as the saying goes, “without loss of generality”.</a:t>
            </a:r>
          </a:p>
          <a:p>
            <a:r>
              <a:rPr lang="en-US" dirty="0"/>
              <a:t>It is, importantly, Russian stress that’s often the center of attention for cycle-based approaches as well – see, e.g., </a:t>
            </a:r>
            <a:r>
              <a:rPr lang="en-US" dirty="0" err="1"/>
              <a:t>Melvold</a:t>
            </a:r>
            <a:r>
              <a:rPr lang="en-US" dirty="0"/>
              <a:t> (1989) and Halle &amp; </a:t>
            </a:r>
            <a:r>
              <a:rPr lang="en-US" dirty="0" err="1"/>
              <a:t>Vergnaud</a:t>
            </a:r>
            <a:r>
              <a:rPr lang="en-US" dirty="0"/>
              <a:t> (1987).</a:t>
            </a:r>
          </a:p>
          <a:p>
            <a:r>
              <a:rPr lang="en-US" dirty="0"/>
              <a:t>This inspires hope that cycles can be abolished everywhere.</a:t>
            </a:r>
            <a:endParaRPr lang="ru-RU" dirty="0"/>
          </a:p>
        </p:txBody>
      </p:sp>
      <p:sp>
        <p:nvSpPr>
          <p:cNvPr id="3" name="Заголовок 2">
            <a:extLst>
              <a:ext uri="{FF2B5EF4-FFF2-40B4-BE49-F238E27FC236}">
                <a16:creationId xmlns:a16="http://schemas.microsoft.com/office/drawing/2014/main" id="{567A1E08-4FD7-730C-DE6B-D2B84C265AD7}"/>
              </a:ext>
            </a:extLst>
          </p:cNvPr>
          <p:cNvSpPr>
            <a:spLocks noGrp="1"/>
          </p:cNvSpPr>
          <p:nvPr>
            <p:ph type="title"/>
          </p:nvPr>
        </p:nvSpPr>
        <p:spPr>
          <a:xfrm>
            <a:off x="80682" y="0"/>
            <a:ext cx="8964706" cy="762000"/>
          </a:xfrm>
        </p:spPr>
        <p:txBody>
          <a:bodyPr/>
          <a:lstStyle/>
          <a:p>
            <a:r>
              <a:rPr lang="en-US" dirty="0"/>
              <a:t>What about stress?</a:t>
            </a:r>
            <a:endParaRPr lang="ru-RU" dirty="0"/>
          </a:p>
        </p:txBody>
      </p:sp>
    </p:spTree>
    <p:extLst>
      <p:ext uri="{BB962C8B-B14F-4D97-AF65-F5344CB8AC3E}">
        <p14:creationId xmlns:p14="http://schemas.microsoft.com/office/powerpoint/2010/main" val="37975524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75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75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75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75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25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25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id="{DE1CD78A-162E-3AEE-87C0-157FD92DD34A}"/>
              </a:ext>
            </a:extLst>
          </p:cNvPr>
          <p:cNvSpPr>
            <a:spLocks noGrp="1"/>
          </p:cNvSpPr>
          <p:nvPr>
            <p:ph idx="1"/>
          </p:nvPr>
        </p:nvSpPr>
        <p:spPr>
          <a:xfrm>
            <a:off x="0" y="672353"/>
            <a:ext cx="9144000" cy="6185647"/>
          </a:xfrm>
        </p:spPr>
        <p:txBody>
          <a:bodyPr/>
          <a:lstStyle/>
          <a:p>
            <a:r>
              <a:rPr lang="en-US" dirty="0"/>
              <a:t>Many approaches of late XX century abolished rule ordering.</a:t>
            </a:r>
          </a:p>
          <a:p>
            <a:r>
              <a:rPr lang="en-US" dirty="0"/>
              <a:t>In particular, this seems true of (at least early) Government Phonology (Kaye, L</a:t>
            </a:r>
            <a:r>
              <a:rPr lang="de-DE" dirty="0" err="1"/>
              <a:t>öwenstamm</a:t>
            </a:r>
            <a:r>
              <a:rPr lang="de-DE" dirty="0"/>
              <a:t> &amp; </a:t>
            </a:r>
            <a:r>
              <a:rPr lang="en-US" dirty="0" err="1"/>
              <a:t>Vergnaud</a:t>
            </a:r>
            <a:r>
              <a:rPr lang="en-US" dirty="0"/>
              <a:t> 1990), Articulatory Phonology (</a:t>
            </a:r>
            <a:r>
              <a:rPr lang="en-US" dirty="0" err="1"/>
              <a:t>Browman</a:t>
            </a:r>
            <a:r>
              <a:rPr lang="en-US" dirty="0"/>
              <a:t> &amp; Goldstein 1986), and most works in Optimality Theory (Prince &amp; </a:t>
            </a:r>
            <a:r>
              <a:rPr lang="en-US" dirty="0" err="1"/>
              <a:t>Smolensky</a:t>
            </a:r>
            <a:r>
              <a:rPr lang="en-US" dirty="0"/>
              <a:t> 1993).</a:t>
            </a:r>
          </a:p>
          <a:p>
            <a:r>
              <a:rPr lang="en-US" dirty="0"/>
              <a:t>However, as Vaux (2008) shows, these attempts are wrongheaded: “phonology must be serial and rule-based”.</a:t>
            </a:r>
          </a:p>
          <a:p>
            <a:r>
              <a:rPr lang="en-US" dirty="0"/>
              <a:t>Rule ordering is arbitrary – in particular, it does not respect “levels” of Lexical Phonology (</a:t>
            </a:r>
            <a:r>
              <a:rPr lang="en-US" dirty="0" err="1"/>
              <a:t>Kiparsky</a:t>
            </a:r>
            <a:r>
              <a:rPr lang="en-US" dirty="0"/>
              <a:t> 1985).</a:t>
            </a:r>
          </a:p>
          <a:p>
            <a:r>
              <a:rPr lang="en-US" dirty="0"/>
              <a:t>However, as phonology is substance-free (Hale &amp; Reiss 2008), some things might be regulated by phonology-phonetics interface rather than phonology proper and in this respect resemble </a:t>
            </a:r>
            <a:r>
              <a:rPr lang="en-US" dirty="0" err="1"/>
              <a:t>Kiparsky’s</a:t>
            </a:r>
            <a:r>
              <a:rPr lang="en-US" dirty="0"/>
              <a:t> (1985) “</a:t>
            </a:r>
            <a:r>
              <a:rPr lang="en-US" dirty="0" err="1"/>
              <a:t>postlexical</a:t>
            </a:r>
            <a:r>
              <a:rPr lang="en-US" dirty="0"/>
              <a:t> rules” by applying after everything else and creating “allophonic” segments.</a:t>
            </a:r>
          </a:p>
        </p:txBody>
      </p:sp>
      <p:sp>
        <p:nvSpPr>
          <p:cNvPr id="3" name="Заголовок 2">
            <a:extLst>
              <a:ext uri="{FF2B5EF4-FFF2-40B4-BE49-F238E27FC236}">
                <a16:creationId xmlns:a16="http://schemas.microsoft.com/office/drawing/2014/main" id="{567A1E08-4FD7-730C-DE6B-D2B84C265AD7}"/>
              </a:ext>
            </a:extLst>
          </p:cNvPr>
          <p:cNvSpPr>
            <a:spLocks noGrp="1"/>
          </p:cNvSpPr>
          <p:nvPr>
            <p:ph type="title"/>
          </p:nvPr>
        </p:nvSpPr>
        <p:spPr>
          <a:xfrm>
            <a:off x="80682" y="0"/>
            <a:ext cx="8964706" cy="762000"/>
          </a:xfrm>
        </p:spPr>
        <p:txBody>
          <a:bodyPr/>
          <a:lstStyle/>
          <a:p>
            <a:r>
              <a:rPr lang="en-US" dirty="0"/>
              <a:t>An aside on rule ordering</a:t>
            </a:r>
            <a:endParaRPr lang="ru-RU" dirty="0"/>
          </a:p>
        </p:txBody>
      </p:sp>
    </p:spTree>
    <p:extLst>
      <p:ext uri="{BB962C8B-B14F-4D97-AF65-F5344CB8AC3E}">
        <p14:creationId xmlns:p14="http://schemas.microsoft.com/office/powerpoint/2010/main" val="29409585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10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75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75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75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75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id="{DE1CD78A-162E-3AEE-87C0-157FD92DD34A}"/>
              </a:ext>
            </a:extLst>
          </p:cNvPr>
          <p:cNvSpPr>
            <a:spLocks noGrp="1"/>
          </p:cNvSpPr>
          <p:nvPr>
            <p:ph idx="1"/>
          </p:nvPr>
        </p:nvSpPr>
        <p:spPr>
          <a:xfrm>
            <a:off x="0" y="433633"/>
            <a:ext cx="9144000" cy="6424367"/>
          </a:xfrm>
        </p:spPr>
        <p:txBody>
          <a:bodyPr>
            <a:normAutofit fontScale="77500" lnSpcReduction="20000"/>
          </a:bodyPr>
          <a:lstStyle/>
          <a:p>
            <a:pPr marL="179388" indent="-179388">
              <a:lnSpc>
                <a:spcPct val="120000"/>
              </a:lnSpc>
              <a:spcBef>
                <a:spcPts val="0"/>
              </a:spcBef>
            </a:pPr>
            <a:r>
              <a:rPr lang="en-US" sz="2200" dirty="0" err="1"/>
              <a:t>Bošković</a:t>
            </a:r>
            <a:r>
              <a:rPr lang="en-US" sz="2200" dirty="0"/>
              <a:t>, Ž. (2003). Agree, phases, and intervention effects. </a:t>
            </a:r>
            <a:r>
              <a:rPr lang="en-US" sz="2200" i="1" dirty="0"/>
              <a:t>Linguistic Analysis</a:t>
            </a:r>
            <a:r>
              <a:rPr lang="en-US" sz="2200" dirty="0"/>
              <a:t>, 33, 54–96.</a:t>
            </a:r>
          </a:p>
          <a:p>
            <a:pPr marL="179388" indent="-179388">
              <a:lnSpc>
                <a:spcPct val="120000"/>
              </a:lnSpc>
              <a:spcBef>
                <a:spcPts val="0"/>
              </a:spcBef>
            </a:pPr>
            <a:r>
              <a:rPr lang="en-US" sz="2200" dirty="0" err="1"/>
              <a:t>Browman</a:t>
            </a:r>
            <a:r>
              <a:rPr lang="en-US" sz="2200" dirty="0"/>
              <a:t> C.P., &amp; Goldstein L. (1986). Toward an articulatory phonology. </a:t>
            </a:r>
            <a:r>
              <a:rPr lang="en-US" sz="2200" i="1" dirty="0"/>
              <a:t>Phonology</a:t>
            </a:r>
            <a:r>
              <a:rPr lang="en-US" sz="2200" dirty="0"/>
              <a:t>. 3(1), 219–252.</a:t>
            </a:r>
          </a:p>
          <a:p>
            <a:pPr marL="179388" indent="-179388">
              <a:lnSpc>
                <a:spcPct val="120000"/>
              </a:lnSpc>
              <a:spcBef>
                <a:spcPts val="0"/>
              </a:spcBef>
            </a:pPr>
            <a:r>
              <a:rPr lang="sr-Latn-RS" sz="2200" dirty="0"/>
              <a:t>Chomsky, N. (1986). </a:t>
            </a:r>
            <a:r>
              <a:rPr lang="sr-Latn-RS" sz="2200" i="1" dirty="0"/>
              <a:t>Barriers</a:t>
            </a:r>
            <a:r>
              <a:rPr lang="sr-Latn-RS" sz="2200" dirty="0"/>
              <a:t>. Cambridge, MA: MIT Press.</a:t>
            </a:r>
            <a:endParaRPr lang="en-US" sz="2200" dirty="0"/>
          </a:p>
          <a:p>
            <a:pPr marL="179388" indent="-179388">
              <a:lnSpc>
                <a:spcPct val="120000"/>
              </a:lnSpc>
              <a:spcBef>
                <a:spcPts val="0"/>
              </a:spcBef>
            </a:pPr>
            <a:r>
              <a:rPr lang="sr-Latn-RS" sz="2200" dirty="0"/>
              <a:t>Chomsky, N. (2000). Minimalist inquiries: The framework. In R. Martin, D. Michaels, &amp; J. Uriagereka (Eds.), </a:t>
            </a:r>
            <a:r>
              <a:rPr lang="sr-Latn-RS" sz="2200" i="1" dirty="0"/>
              <a:t>Step by Step: Essays on Minimalist Syntax in Honor of Howard Lasnik</a:t>
            </a:r>
            <a:r>
              <a:rPr lang="en-US" sz="2200" dirty="0"/>
              <a:t>, </a:t>
            </a:r>
            <a:r>
              <a:rPr lang="sr-Latn-RS" sz="2200" dirty="0"/>
              <a:t>89–155. Cambridge, MA: MIT Press.</a:t>
            </a:r>
          </a:p>
          <a:p>
            <a:pPr marL="179388" indent="-179388">
              <a:lnSpc>
                <a:spcPct val="120000"/>
              </a:lnSpc>
              <a:spcBef>
                <a:spcPts val="0"/>
              </a:spcBef>
            </a:pPr>
            <a:r>
              <a:rPr lang="sr-Latn-RS" sz="2200" dirty="0"/>
              <a:t>Chomsky, N. (2001). Derivation by phase. In M. Kenstowicz (Ed.), </a:t>
            </a:r>
            <a:r>
              <a:rPr lang="sr-Latn-RS" sz="2200" i="1" dirty="0"/>
              <a:t>Ken Hale: A life in language</a:t>
            </a:r>
            <a:r>
              <a:rPr lang="en-US" sz="2200" dirty="0"/>
              <a:t>, </a:t>
            </a:r>
            <a:r>
              <a:rPr lang="sr-Latn-RS" sz="2200" dirty="0"/>
              <a:t>1–52. Cambridge, MA: MIT Press.</a:t>
            </a:r>
          </a:p>
          <a:p>
            <a:pPr marL="179388" indent="-179388">
              <a:lnSpc>
                <a:spcPct val="120000"/>
              </a:lnSpc>
              <a:spcBef>
                <a:spcPts val="0"/>
              </a:spcBef>
            </a:pPr>
            <a:r>
              <a:rPr lang="sr-Latn-RS" sz="2200" dirty="0"/>
              <a:t>Chomsky, N., &amp; Halle, M. (1968). </a:t>
            </a:r>
            <a:r>
              <a:rPr lang="sr-Latn-RS" sz="2200" i="1" dirty="0"/>
              <a:t>The Sound Pattern of English</a:t>
            </a:r>
            <a:r>
              <a:rPr lang="sr-Latn-RS" sz="2200" dirty="0"/>
              <a:t>. New York: Harper &amp; Row.</a:t>
            </a:r>
          </a:p>
          <a:p>
            <a:pPr marL="179388" indent="-179388">
              <a:lnSpc>
                <a:spcPct val="120000"/>
              </a:lnSpc>
              <a:spcBef>
                <a:spcPts val="0"/>
              </a:spcBef>
            </a:pPr>
            <a:r>
              <a:rPr lang="sr-Latn-RS" sz="2200" dirty="0"/>
              <a:t>D'Alessandro, R., &amp; Scheer, T. (2015). Modular PIC. </a:t>
            </a:r>
            <a:r>
              <a:rPr lang="sr-Latn-RS" sz="2200" i="1" dirty="0"/>
              <a:t>Linguistic Inquiry</a:t>
            </a:r>
            <a:r>
              <a:rPr lang="sr-Latn-RS" sz="2200" dirty="0"/>
              <a:t>, 46(4), </a:t>
            </a:r>
            <a:r>
              <a:rPr lang="en-US" sz="2200" dirty="0"/>
              <a:t>5</a:t>
            </a:r>
            <a:r>
              <a:rPr lang="sr-Latn-RS" sz="2200" dirty="0"/>
              <a:t>93–624.</a:t>
            </a:r>
          </a:p>
          <a:p>
            <a:pPr marL="179388" indent="-179388">
              <a:lnSpc>
                <a:spcPct val="120000"/>
              </a:lnSpc>
              <a:spcBef>
                <a:spcPts val="0"/>
              </a:spcBef>
            </a:pPr>
            <a:r>
              <a:rPr lang="en-US" sz="2200" dirty="0"/>
              <a:t>Goldsmith, J. (1976). </a:t>
            </a:r>
            <a:r>
              <a:rPr lang="en-US" sz="2200" dirty="0" err="1"/>
              <a:t>Autosegmental</a:t>
            </a:r>
            <a:r>
              <a:rPr lang="en-US" sz="2200" dirty="0"/>
              <a:t> phonology. Cambridge, MA/London: MIT. PhD thesis.</a:t>
            </a:r>
          </a:p>
          <a:p>
            <a:pPr marL="179388" indent="-179388">
              <a:lnSpc>
                <a:spcPct val="120000"/>
              </a:lnSpc>
              <a:spcBef>
                <a:spcPts val="0"/>
              </a:spcBef>
            </a:pPr>
            <a:r>
              <a:rPr lang="sr-Latn-RS" sz="2200" dirty="0"/>
              <a:t>Güneş</a:t>
            </a:r>
            <a:r>
              <a:rPr lang="en-US" sz="2200" dirty="0"/>
              <a:t>, G. (2015). </a:t>
            </a:r>
            <a:r>
              <a:rPr lang="en-US" sz="2200" i="1" dirty="0"/>
              <a:t>Deriving Prosodic Structures</a:t>
            </a:r>
            <a:r>
              <a:rPr lang="en-US" sz="2200" dirty="0"/>
              <a:t>. Groningen: University of Groningen. PhD thesis.</a:t>
            </a:r>
          </a:p>
          <a:p>
            <a:pPr marL="179388" indent="-179388">
              <a:lnSpc>
                <a:spcPct val="120000"/>
              </a:lnSpc>
              <a:spcBef>
                <a:spcPts val="0"/>
              </a:spcBef>
            </a:pPr>
            <a:r>
              <a:rPr lang="en-US" sz="2200" dirty="0"/>
              <a:t>Hale, M., &amp; Reiss, C. (2008</a:t>
            </a:r>
            <a:r>
              <a:rPr lang="en-US" sz="2200" i="1" dirty="0"/>
              <a:t>). The phonological enterprise</a:t>
            </a:r>
            <a:r>
              <a:rPr lang="en-US" sz="2200" dirty="0"/>
              <a:t>. Oxford: Oxford University Press.</a:t>
            </a:r>
          </a:p>
          <a:p>
            <a:pPr marL="179388" indent="-179388">
              <a:lnSpc>
                <a:spcPct val="120000"/>
              </a:lnSpc>
              <a:spcBef>
                <a:spcPts val="0"/>
              </a:spcBef>
            </a:pPr>
            <a:r>
              <a:rPr lang="sr-Latn-RS" sz="2200" dirty="0"/>
              <a:t>Halle, M., &amp; Marantz, A. (1993). Distributed Morphology and Pieces of Inflection. In K. Hale, &amp; S. Keyser (Eds.), </a:t>
            </a:r>
            <a:r>
              <a:rPr lang="sr-Latn-RS" sz="2200" i="1" dirty="0"/>
              <a:t>The view from building 20: Essays in linguistics in honor of Sylvain Bromberger</a:t>
            </a:r>
            <a:r>
              <a:rPr lang="en-US" sz="2200" dirty="0"/>
              <a:t>, </a:t>
            </a:r>
            <a:r>
              <a:rPr lang="sr-Latn-RS" sz="2200" dirty="0"/>
              <a:t>111–178. Cambridge: MIT Press.</a:t>
            </a:r>
          </a:p>
          <a:p>
            <a:pPr marL="179388" indent="-179388">
              <a:lnSpc>
                <a:spcPct val="120000"/>
              </a:lnSpc>
              <a:spcBef>
                <a:spcPts val="0"/>
              </a:spcBef>
            </a:pPr>
            <a:r>
              <a:rPr lang="en-US" sz="2200" dirty="0"/>
              <a:t>Halle M., &amp; </a:t>
            </a:r>
            <a:r>
              <a:rPr lang="en-US" sz="2200" dirty="0" err="1"/>
              <a:t>Vergnaud</a:t>
            </a:r>
            <a:r>
              <a:rPr lang="en-US" sz="2200" dirty="0"/>
              <a:t> J.R. (1987). </a:t>
            </a:r>
            <a:r>
              <a:rPr lang="en-US" sz="2200" i="1" dirty="0"/>
              <a:t>An essay on stress</a:t>
            </a:r>
            <a:r>
              <a:rPr lang="en-US" sz="2200" dirty="0"/>
              <a:t>. Cambridge: MIT Press.</a:t>
            </a:r>
          </a:p>
          <a:p>
            <a:pPr marL="179388" indent="-179388">
              <a:lnSpc>
                <a:spcPct val="120000"/>
              </a:lnSpc>
              <a:spcBef>
                <a:spcPts val="0"/>
              </a:spcBef>
            </a:pPr>
            <a:r>
              <a:rPr lang="en-US" sz="2200" dirty="0"/>
              <a:t>Kaye J., </a:t>
            </a:r>
            <a:r>
              <a:rPr lang="en-US" sz="2200" dirty="0" err="1"/>
              <a:t>Lowenstamm</a:t>
            </a:r>
            <a:r>
              <a:rPr lang="en-US" sz="2200" dirty="0"/>
              <a:t> J., &amp; </a:t>
            </a:r>
            <a:r>
              <a:rPr lang="en-US" sz="2200" dirty="0" err="1"/>
              <a:t>Vergnaud</a:t>
            </a:r>
            <a:r>
              <a:rPr lang="en-US" sz="2200" dirty="0"/>
              <a:t> J.R. (1990). Constituent structure and government in phonology. </a:t>
            </a:r>
            <a:r>
              <a:rPr lang="en-US" sz="2200" i="1" dirty="0"/>
              <a:t>Phonology</a:t>
            </a:r>
            <a:r>
              <a:rPr lang="en-US" sz="2200" dirty="0"/>
              <a:t>. 1990. Vol. 7.</a:t>
            </a:r>
          </a:p>
          <a:p>
            <a:pPr marL="179388" indent="-179388">
              <a:lnSpc>
                <a:spcPct val="120000"/>
              </a:lnSpc>
              <a:spcBef>
                <a:spcPts val="0"/>
              </a:spcBef>
            </a:pPr>
            <a:r>
              <a:rPr lang="en-US" sz="2200" dirty="0" err="1"/>
              <a:t>Kiparsky</a:t>
            </a:r>
            <a:r>
              <a:rPr lang="en-US" sz="2200" dirty="0"/>
              <a:t>, P. (1985). Some consequences of lexical phonology. </a:t>
            </a:r>
            <a:r>
              <a:rPr lang="en-US" sz="2200" i="1" dirty="0"/>
              <a:t>Phonology</a:t>
            </a:r>
            <a:r>
              <a:rPr lang="en-US" sz="2200" dirty="0"/>
              <a:t>, 2(1).</a:t>
            </a:r>
          </a:p>
          <a:p>
            <a:pPr marL="179388" indent="-179388">
              <a:lnSpc>
                <a:spcPct val="120000"/>
              </a:lnSpc>
              <a:spcBef>
                <a:spcPts val="0"/>
              </a:spcBef>
            </a:pPr>
            <a:r>
              <a:rPr lang="en-US" sz="2200" dirty="0" err="1"/>
              <a:t>Melvold</a:t>
            </a:r>
            <a:r>
              <a:rPr lang="en-US" sz="2200" dirty="0"/>
              <a:t> J. L. (1989). </a:t>
            </a:r>
            <a:r>
              <a:rPr lang="en-US" sz="2200" i="1" dirty="0"/>
              <a:t>Structure and stress in the phonology of Russian</a:t>
            </a:r>
            <a:r>
              <a:rPr lang="en-US" sz="2200" dirty="0"/>
              <a:t>. Cambridge, MA: MIT. PhD thesis.</a:t>
            </a:r>
            <a:endParaRPr lang="ru-RU" sz="1600" dirty="0"/>
          </a:p>
        </p:txBody>
      </p:sp>
      <p:sp>
        <p:nvSpPr>
          <p:cNvPr id="3" name="Заголовок 2">
            <a:extLst>
              <a:ext uri="{FF2B5EF4-FFF2-40B4-BE49-F238E27FC236}">
                <a16:creationId xmlns:a16="http://schemas.microsoft.com/office/drawing/2014/main" id="{567A1E08-4FD7-730C-DE6B-D2B84C265AD7}"/>
              </a:ext>
            </a:extLst>
          </p:cNvPr>
          <p:cNvSpPr>
            <a:spLocks noGrp="1"/>
          </p:cNvSpPr>
          <p:nvPr>
            <p:ph type="title"/>
          </p:nvPr>
        </p:nvSpPr>
        <p:spPr>
          <a:xfrm>
            <a:off x="80682" y="0"/>
            <a:ext cx="8964706" cy="509047"/>
          </a:xfrm>
        </p:spPr>
        <p:txBody>
          <a:bodyPr>
            <a:normAutofit/>
          </a:bodyPr>
          <a:lstStyle/>
          <a:p>
            <a:r>
              <a:rPr lang="en-US" sz="2400" dirty="0"/>
              <a:t>Bibliography (1)</a:t>
            </a:r>
            <a:endParaRPr lang="ru-RU" sz="4000" dirty="0"/>
          </a:p>
        </p:txBody>
      </p:sp>
    </p:spTree>
    <p:extLst>
      <p:ext uri="{BB962C8B-B14F-4D97-AF65-F5344CB8AC3E}">
        <p14:creationId xmlns:p14="http://schemas.microsoft.com/office/powerpoint/2010/main" val="39878474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id="{DE1CD78A-162E-3AEE-87C0-157FD92DD34A}"/>
              </a:ext>
            </a:extLst>
          </p:cNvPr>
          <p:cNvSpPr>
            <a:spLocks noGrp="1"/>
          </p:cNvSpPr>
          <p:nvPr>
            <p:ph idx="1"/>
          </p:nvPr>
        </p:nvSpPr>
        <p:spPr>
          <a:xfrm>
            <a:off x="0" y="433633"/>
            <a:ext cx="9144000" cy="6424367"/>
          </a:xfrm>
        </p:spPr>
        <p:txBody>
          <a:bodyPr>
            <a:normAutofit fontScale="77500" lnSpcReduction="20000"/>
          </a:bodyPr>
          <a:lstStyle/>
          <a:p>
            <a:pPr marL="179388" indent="-179388">
              <a:lnSpc>
                <a:spcPct val="120000"/>
              </a:lnSpc>
              <a:spcBef>
                <a:spcPts val="0"/>
              </a:spcBef>
            </a:pPr>
            <a:r>
              <a:rPr lang="en-US" sz="2200" dirty="0"/>
              <a:t>Merchant, J. (2015). How much context is enough? Two cases of span-conditioned stem </a:t>
            </a:r>
            <a:r>
              <a:rPr lang="en-US" sz="2200" dirty="0" err="1"/>
              <a:t>allomorphy</a:t>
            </a:r>
            <a:r>
              <a:rPr lang="en-US" sz="2200" dirty="0"/>
              <a:t>. </a:t>
            </a:r>
            <a:r>
              <a:rPr lang="en-US" sz="2200" i="1" dirty="0"/>
              <a:t>Linguistic Inquiry</a:t>
            </a:r>
            <a:r>
              <a:rPr lang="en-US" sz="2200" dirty="0"/>
              <a:t>, 46(2), 273–303.</a:t>
            </a:r>
          </a:p>
          <a:p>
            <a:pPr marL="179388" indent="-179388">
              <a:lnSpc>
                <a:spcPct val="120000"/>
              </a:lnSpc>
              <a:spcBef>
                <a:spcPts val="0"/>
              </a:spcBef>
            </a:pPr>
            <a:r>
              <a:rPr lang="en-US" sz="2200" dirty="0"/>
              <a:t>Prince, A., &amp; </a:t>
            </a:r>
            <a:r>
              <a:rPr lang="en-US" sz="2200" dirty="0" err="1"/>
              <a:t>Smolensky</a:t>
            </a:r>
            <a:r>
              <a:rPr lang="en-US" sz="2200" dirty="0"/>
              <a:t>, P. (1993). </a:t>
            </a:r>
            <a:r>
              <a:rPr lang="en-US" sz="2200" i="1" dirty="0"/>
              <a:t>Optimality Theory: Constraints in generative grammar</a:t>
            </a:r>
            <a:r>
              <a:rPr lang="en-US" sz="2200" dirty="0"/>
              <a:t>. New Brunswick: Rutgers University &amp; University of Colorado.</a:t>
            </a:r>
          </a:p>
          <a:p>
            <a:pPr marL="179388" indent="-179388">
              <a:lnSpc>
                <a:spcPct val="120000"/>
              </a:lnSpc>
              <a:spcBef>
                <a:spcPts val="0"/>
              </a:spcBef>
            </a:pPr>
            <a:r>
              <a:rPr lang="en-US" sz="2200" dirty="0"/>
              <a:t>Rotenberg, J. (1978). </a:t>
            </a:r>
            <a:r>
              <a:rPr lang="en-US" sz="2200" i="1" dirty="0"/>
              <a:t>The syntax of phonology</a:t>
            </a:r>
            <a:r>
              <a:rPr lang="en-US" sz="2200" dirty="0"/>
              <a:t>. Cambridge, MA: MIT. PhD thesis.</a:t>
            </a:r>
          </a:p>
          <a:p>
            <a:pPr marL="179388" indent="-179388">
              <a:lnSpc>
                <a:spcPct val="120000"/>
              </a:lnSpc>
              <a:spcBef>
                <a:spcPts val="0"/>
              </a:spcBef>
            </a:pPr>
            <a:r>
              <a:rPr lang="en-US" sz="2200" dirty="0"/>
              <a:t>Scheer, T. (2008). Why the prosodic hierarchy is a diacritic and why the interface must be direct. In J. Hartmann, V. </a:t>
            </a:r>
            <a:r>
              <a:rPr lang="en-US" sz="2200" dirty="0" err="1"/>
              <a:t>Hegedüs</a:t>
            </a:r>
            <a:r>
              <a:rPr lang="en-US" sz="2200" dirty="0"/>
              <a:t>, &amp; H. van </a:t>
            </a:r>
            <a:r>
              <a:rPr lang="en-US" sz="2200" dirty="0" err="1"/>
              <a:t>Riemsdijk</a:t>
            </a:r>
            <a:r>
              <a:rPr lang="en-US" sz="2200" dirty="0"/>
              <a:t> (Eds.), </a:t>
            </a:r>
            <a:r>
              <a:rPr lang="en-US" sz="2200" i="1" dirty="0"/>
              <a:t>Sounds of silence: Empty elements in syntax and phonology</a:t>
            </a:r>
            <a:r>
              <a:rPr lang="en-US" sz="2200" dirty="0"/>
              <a:t>, 145–192. Amsterdam: Elsevier.</a:t>
            </a:r>
          </a:p>
          <a:p>
            <a:pPr marL="179388" indent="-179388">
              <a:lnSpc>
                <a:spcPct val="120000"/>
              </a:lnSpc>
              <a:spcBef>
                <a:spcPts val="0"/>
              </a:spcBef>
            </a:pPr>
            <a:r>
              <a:rPr lang="en-US" sz="2200" dirty="0"/>
              <a:t>Selkirk, E. (1984). </a:t>
            </a:r>
            <a:r>
              <a:rPr lang="en-US" sz="2200" i="1" dirty="0"/>
              <a:t>Phonology and syntax. The relation between sound and structure</a:t>
            </a:r>
            <a:r>
              <a:rPr lang="en-US" sz="2200" dirty="0"/>
              <a:t>. Cambridge, MA: MIT Press.</a:t>
            </a:r>
          </a:p>
          <a:p>
            <a:pPr marL="179388" indent="-179388">
              <a:lnSpc>
                <a:spcPct val="120000"/>
              </a:lnSpc>
              <a:spcBef>
                <a:spcPts val="0"/>
              </a:spcBef>
            </a:pPr>
            <a:r>
              <a:rPr lang="en-US" sz="2200" dirty="0"/>
              <a:t>Selkirk, E. (2011). The syntax-phonology interface. In J. Goldsmith, J. </a:t>
            </a:r>
            <a:r>
              <a:rPr lang="en-US" sz="2200" dirty="0" err="1"/>
              <a:t>Riggle</a:t>
            </a:r>
            <a:r>
              <a:rPr lang="en-US" sz="2200" dirty="0"/>
              <a:t> &amp; A. C. L. Yu (eds.), </a:t>
            </a:r>
            <a:r>
              <a:rPr lang="en-US" sz="2200" i="1" dirty="0"/>
              <a:t>The Handbook of Phonological Theory</a:t>
            </a:r>
            <a:r>
              <a:rPr lang="en-US" sz="2200" dirty="0"/>
              <a:t>, 2nd edition, 435-484. Malden: Wiley-Blackwell Publishing.</a:t>
            </a:r>
          </a:p>
          <a:p>
            <a:pPr marL="179388" indent="-179388">
              <a:lnSpc>
                <a:spcPct val="120000"/>
              </a:lnSpc>
              <a:spcBef>
                <a:spcPts val="0"/>
              </a:spcBef>
            </a:pPr>
            <a:r>
              <a:rPr lang="en-US" sz="2200" dirty="0"/>
              <a:t>Starke, M. (2009). </a:t>
            </a:r>
            <a:r>
              <a:rPr lang="en-US" sz="2200" dirty="0" err="1"/>
              <a:t>Nanosyntax</a:t>
            </a:r>
            <a:r>
              <a:rPr lang="en-US" sz="2200" dirty="0"/>
              <a:t>: A short primer to a new approach to language. </a:t>
            </a:r>
            <a:r>
              <a:rPr lang="en-US" sz="2200" i="1" dirty="0" err="1"/>
              <a:t>Nordlyd</a:t>
            </a:r>
            <a:r>
              <a:rPr lang="en-US" sz="2200" dirty="0"/>
              <a:t>, 36(1), 1–6.</a:t>
            </a:r>
          </a:p>
          <a:p>
            <a:pPr marL="179388" indent="-179388">
              <a:lnSpc>
                <a:spcPct val="120000"/>
              </a:lnSpc>
              <a:spcBef>
                <a:spcPts val="0"/>
              </a:spcBef>
            </a:pPr>
            <a:r>
              <a:rPr lang="en-US" sz="2200" dirty="0" err="1"/>
              <a:t>Steriade</a:t>
            </a:r>
            <a:r>
              <a:rPr lang="en-US" sz="2200" dirty="0"/>
              <a:t>, D. (1982). </a:t>
            </a:r>
            <a:r>
              <a:rPr lang="en-US" sz="2200" i="1" dirty="0"/>
              <a:t>Greek prosodies and the nature of syllabification</a:t>
            </a:r>
            <a:r>
              <a:rPr lang="en-US" sz="2200" dirty="0"/>
              <a:t>. Cambridge, MA: MIT. PhD thesis.</a:t>
            </a:r>
          </a:p>
          <a:p>
            <a:pPr marL="179388" indent="-179388">
              <a:lnSpc>
                <a:spcPct val="120000"/>
              </a:lnSpc>
              <a:spcBef>
                <a:spcPts val="0"/>
              </a:spcBef>
            </a:pPr>
            <a:r>
              <a:rPr lang="en-US" sz="2200" dirty="0"/>
              <a:t>Vaux B. (2008). Why the phonological component must be serial and rule-based. In </a:t>
            </a:r>
            <a:r>
              <a:rPr lang="en-US" sz="2200" i="1" dirty="0"/>
              <a:t>Rules, constraints, &amp; phonological phenomena</a:t>
            </a:r>
            <a:r>
              <a:rPr lang="en-US" sz="2200" dirty="0"/>
              <a:t>, 20–60. Oxford: Oxford Scholarship Online.</a:t>
            </a:r>
          </a:p>
          <a:p>
            <a:pPr marL="179388" indent="-179388">
              <a:lnSpc>
                <a:spcPct val="120000"/>
              </a:lnSpc>
              <a:spcBef>
                <a:spcPts val="0"/>
              </a:spcBef>
            </a:pPr>
            <a:r>
              <a:rPr lang="en-US" sz="2200" dirty="0" err="1"/>
              <a:t>Wurmbrand</a:t>
            </a:r>
            <a:r>
              <a:rPr lang="en-US" sz="2200" dirty="0"/>
              <a:t>, S. (2016). Formal and semantic agreement in syntax: A dual feature approach. In </a:t>
            </a:r>
            <a:r>
              <a:rPr lang="en-US" sz="2200" i="1" dirty="0"/>
              <a:t>Proceedings of the Olomouc Linguistics Colloquium, </a:t>
            </a:r>
            <a:r>
              <a:rPr lang="en-US" sz="2200" dirty="0"/>
              <a:t>19-36. Olomouc: </a:t>
            </a:r>
            <a:r>
              <a:rPr lang="en-US" sz="2200" dirty="0" err="1"/>
              <a:t>Palacký</a:t>
            </a:r>
            <a:r>
              <a:rPr lang="en-US" sz="2200" dirty="0"/>
              <a:t> University.</a:t>
            </a:r>
          </a:p>
          <a:p>
            <a:pPr marL="179388" indent="-179388">
              <a:lnSpc>
                <a:spcPct val="120000"/>
              </a:lnSpc>
              <a:spcBef>
                <a:spcPts val="0"/>
              </a:spcBef>
            </a:pPr>
            <a:r>
              <a:rPr lang="en-US" sz="2200" dirty="0" err="1"/>
              <a:t>Zaliznyak</a:t>
            </a:r>
            <a:r>
              <a:rPr lang="en-US" sz="2200" dirty="0"/>
              <a:t> A. A. (2010)</a:t>
            </a:r>
            <a:r>
              <a:rPr lang="ru-RU" sz="2200" dirty="0"/>
              <a:t>. </a:t>
            </a:r>
            <a:r>
              <a:rPr lang="en-US" sz="2200" i="1" dirty="0"/>
              <a:t>Trudy po </a:t>
            </a:r>
            <a:r>
              <a:rPr lang="en-US" sz="2200" i="1" dirty="0" err="1"/>
              <a:t>aktsentologii</a:t>
            </a:r>
            <a:r>
              <a:rPr lang="en-US" sz="2200" i="1" dirty="0"/>
              <a:t> </a:t>
            </a:r>
            <a:r>
              <a:rPr lang="en-US" sz="2200" dirty="0"/>
              <a:t>[Works on accentology]. Vol</a:t>
            </a:r>
            <a:r>
              <a:rPr lang="ru-RU" sz="2200" dirty="0"/>
              <a:t>. I. </a:t>
            </a:r>
            <a:r>
              <a:rPr lang="en-US" sz="2200" dirty="0"/>
              <a:t>Moscow:</a:t>
            </a:r>
            <a:r>
              <a:rPr lang="ru-RU" sz="2200" dirty="0"/>
              <a:t> </a:t>
            </a:r>
            <a:r>
              <a:rPr lang="en-US" sz="2200" dirty="0" err="1"/>
              <a:t>Yazyki</a:t>
            </a:r>
            <a:r>
              <a:rPr lang="en-US" sz="2200" dirty="0"/>
              <a:t> </a:t>
            </a:r>
            <a:r>
              <a:rPr lang="en-US" sz="2200" dirty="0" err="1"/>
              <a:t>slavyanskikh</a:t>
            </a:r>
            <a:r>
              <a:rPr lang="en-US" sz="2200" dirty="0"/>
              <a:t> </a:t>
            </a:r>
            <a:r>
              <a:rPr lang="en-US" sz="2200" dirty="0" err="1"/>
              <a:t>kul’tur</a:t>
            </a:r>
            <a:r>
              <a:rPr lang="ru-RU" sz="2200" dirty="0"/>
              <a:t>.</a:t>
            </a:r>
            <a:endParaRPr lang="ru-RU" sz="1600" dirty="0"/>
          </a:p>
        </p:txBody>
      </p:sp>
      <p:sp>
        <p:nvSpPr>
          <p:cNvPr id="3" name="Заголовок 2">
            <a:extLst>
              <a:ext uri="{FF2B5EF4-FFF2-40B4-BE49-F238E27FC236}">
                <a16:creationId xmlns:a16="http://schemas.microsoft.com/office/drawing/2014/main" id="{567A1E08-4FD7-730C-DE6B-D2B84C265AD7}"/>
              </a:ext>
            </a:extLst>
          </p:cNvPr>
          <p:cNvSpPr>
            <a:spLocks noGrp="1"/>
          </p:cNvSpPr>
          <p:nvPr>
            <p:ph type="title"/>
          </p:nvPr>
        </p:nvSpPr>
        <p:spPr>
          <a:xfrm>
            <a:off x="80682" y="0"/>
            <a:ext cx="8964706" cy="509047"/>
          </a:xfrm>
        </p:spPr>
        <p:txBody>
          <a:bodyPr>
            <a:normAutofit/>
          </a:bodyPr>
          <a:lstStyle/>
          <a:p>
            <a:r>
              <a:rPr lang="en-US" sz="2400" dirty="0"/>
              <a:t>Bibliography (2)</a:t>
            </a:r>
            <a:endParaRPr lang="ru-RU" sz="4000" dirty="0"/>
          </a:p>
        </p:txBody>
      </p:sp>
    </p:spTree>
    <p:extLst>
      <p:ext uri="{BB962C8B-B14F-4D97-AF65-F5344CB8AC3E}">
        <p14:creationId xmlns:p14="http://schemas.microsoft.com/office/powerpoint/2010/main" val="3233171157"/>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Бумажная">
  <a:themeElements>
    <a:clrScheme name="Бумажная">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Бумажная">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Бумажная">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Russian subordinating compound boundary</Template>
  <TotalTime>10099</TotalTime>
  <Words>2119</Words>
  <Application>Microsoft Office PowerPoint</Application>
  <PresentationFormat>Экран (4:3)</PresentationFormat>
  <Paragraphs>97</Paragraphs>
  <Slides>12</Slides>
  <Notes>0</Notes>
  <HiddenSlides>0</HiddenSlides>
  <MMClips>0</MMClips>
  <ScaleCrop>false</ScaleCrop>
  <HeadingPairs>
    <vt:vector size="6" baseType="variant">
      <vt:variant>
        <vt:lpstr>Использованные шрифты</vt:lpstr>
      </vt:variant>
      <vt:variant>
        <vt:i4>2</vt:i4>
      </vt:variant>
      <vt:variant>
        <vt:lpstr>Тема</vt:lpstr>
      </vt:variant>
      <vt:variant>
        <vt:i4>1</vt:i4>
      </vt:variant>
      <vt:variant>
        <vt:lpstr>Заголовки слайдов</vt:lpstr>
      </vt:variant>
      <vt:variant>
        <vt:i4>12</vt:i4>
      </vt:variant>
    </vt:vector>
  </HeadingPairs>
  <TitlesOfParts>
    <vt:vector size="15" baseType="lpstr">
      <vt:lpstr>Constantia</vt:lpstr>
      <vt:lpstr>Wingdings 2</vt:lpstr>
      <vt:lpstr>Бумажная</vt:lpstr>
      <vt:lpstr>Phonology without cyclicity</vt:lpstr>
      <vt:lpstr>The demise of boundaries</vt:lpstr>
      <vt:lpstr>The non-availability of structure</vt:lpstr>
      <vt:lpstr>Cycles and phases</vt:lpstr>
      <vt:lpstr>Prosodic structure?</vt:lpstr>
      <vt:lpstr>Boundaries’ featural specification</vt:lpstr>
      <vt:lpstr>But aren’t boundaries a “diacritic”?</vt:lpstr>
      <vt:lpstr>More boundaries?</vt:lpstr>
      <vt:lpstr>What about stress?</vt:lpstr>
      <vt:lpstr>An aside on rule ordering</vt:lpstr>
      <vt:lpstr>Bibliography (1)</vt:lpstr>
      <vt:lpstr>Bibliography (2)</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Phonology without cyclicity</dc:title>
  <dc:creator>Dmitry Zelensky</dc:creator>
  <cp:lastModifiedBy>Zelensky, Dmitry</cp:lastModifiedBy>
  <cp:revision>2</cp:revision>
  <dcterms:created xsi:type="dcterms:W3CDTF">2023-05-19T09:46:07Z</dcterms:created>
  <dcterms:modified xsi:type="dcterms:W3CDTF">2023-06-14T18:28:11Z</dcterms:modified>
</cp:coreProperties>
</file>